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embeddedFontLst>
    <p:embeddedFont>
      <p:font typeface="Ar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3">
          <p15:clr>
            <a:srgbClr val="000000"/>
          </p15:clr>
        </p15:guide>
        <p15:guide id="2" pos="2904">
          <p15:clr>
            <a:srgbClr val="000000"/>
          </p15:clr>
        </p15:guide>
      </p15:sldGuideLst>
    </p:ext>
    <p:ext uri="http://customooxmlschemas.google.com/">
      <go:slidesCustomData xmlns:go="http://customooxmlschemas.google.com/" r:id="rId41" roundtripDataSignature="AMtx7mic9FCXUFGEJpaSnpmMvMvSDvhp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3" orient="horz"/>
        <p:guide pos="290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vo-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v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rvo-italic.fntdata"/><Relationship Id="rId16" Type="http://schemas.openxmlformats.org/officeDocument/2006/relationships/slide" Target="slides/slide10.xml"/><Relationship Id="rId38" Type="http://schemas.openxmlformats.org/officeDocument/2006/relationships/font" Target="fonts/Arv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General notes: </a:t>
            </a:r>
            <a:endParaRPr/>
          </a:p>
          <a:p>
            <a:pPr indent="0" lvl="0" marL="0" rtl="0" algn="l">
              <a:spcBef>
                <a:spcPts val="0"/>
              </a:spcBef>
              <a:spcAft>
                <a:spcPts val="0"/>
              </a:spcAft>
              <a:buNone/>
            </a:pPr>
            <a:r>
              <a:rPr lang="en-US"/>
              <a:t>-Show many figures, and don’t put too much text into the slides. If you need to convey information, this should be done oral, not via many bullet points!</a:t>
            </a:r>
            <a:endParaRPr/>
          </a:p>
          <a:p>
            <a:pPr indent="0" lvl="0" marL="0" rtl="0" algn="l">
              <a:spcBef>
                <a:spcPts val="0"/>
              </a:spcBef>
              <a:spcAft>
                <a:spcPts val="0"/>
              </a:spcAft>
              <a:buNone/>
            </a:pPr>
            <a:br>
              <a:rPr lang="en-US"/>
            </a:br>
            <a:r>
              <a:rPr lang="en-US"/>
              <a:t>-Go through the thesis and find out which key information should be presented in these slides</a:t>
            </a:r>
            <a:endParaRPr/>
          </a:p>
        </p:txBody>
      </p:sp>
      <p:sp>
        <p:nvSpPr>
          <p:cNvPr id="27" name="Google Shape;2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f3400ea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f3400ea4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Location of the instruments</a:t>
            </a:r>
            <a:endParaRPr/>
          </a:p>
        </p:txBody>
      </p:sp>
      <p:sp>
        <p:nvSpPr>
          <p:cNvPr id="96" name="Google Shape;96;g23f3400ea4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90648d7b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490648d7b0_1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Lay out the key features of the instruments</a:t>
            </a:r>
            <a:endParaRPr/>
          </a:p>
        </p:txBody>
      </p:sp>
      <p:sp>
        <p:nvSpPr>
          <p:cNvPr id="103" name="Google Shape;103;g1490648d7b0_1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f3400ea45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f3400ea45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3f3400ea45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90648d7b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90648d7b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methodology focuses on a comprehensive workflow to identify GRBs, prepare ASIM and Fermi data, cross-correlate light curves, perform spectral fitting, and ensure data consistency for joint spectral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GRB identification involves determining a correlation between the ASIM trigger list and GRBs identified by the InterPlanetary Network (IPN) or the GRBweb collaboration. A preliminary search yielded 31 matches, which were narrowed down to 12 confirmed GRBs suitable for spectral analysis after further examination.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ASIM data preparation entails extracting various metrics from the ASIM database, including the time of arrival of individual photons, BGO address, detector assembly unit address, detector address, energy channel, and type. The data is then imported into a Python environment for analysis, using libraries like Pandas and NumPy.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Energy calibration is crucial for accurate energy measurements, and it is achieved using time-dependent calibration coefficients for each BGO with a quadratic fit.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Cross-correlation of light curves is an essential step in aligning the light curves from different instruments in the correct reference frame. It measures the similarity between two signals as a function of time lag and is especially important due to different trigger logics and reference times of each instrument.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cross-correlation process uses the software package stingray to create light curve objects for each instrument, and from the cross-correlation object, the time lags that would produce the highest correlation between the light curve objects are estimated.</a:t>
            </a:r>
            <a:endParaRPr/>
          </a:p>
          <a:p>
            <a:pPr indent="0" lvl="0" marL="0" rtl="0" algn="l">
              <a:spcBef>
                <a:spcPts val="0"/>
              </a:spcBef>
              <a:spcAft>
                <a:spcPts val="0"/>
              </a:spcAft>
              <a:buNone/>
            </a:pPr>
            <a:r>
              <a:t/>
            </a:r>
            <a:endParaRPr/>
          </a:p>
        </p:txBody>
      </p:sp>
      <p:sp>
        <p:nvSpPr>
          <p:cNvPr id="127" name="Google Shape;127;g1490648d7b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b3f29fcf2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4b3f29fcf2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4b3f29fcf2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e6a2e77cf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e6a2e77cf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0515" lvl="0" marL="457200" rtl="0" algn="l">
              <a:spcBef>
                <a:spcPts val="260"/>
              </a:spcBef>
              <a:spcAft>
                <a:spcPts val="0"/>
              </a:spcAft>
              <a:buClr>
                <a:schemeClr val="dk1"/>
              </a:buClr>
              <a:buSzPts val="1290"/>
              <a:buFont typeface="Arvo"/>
              <a:buChar char="●"/>
            </a:pPr>
            <a:r>
              <a:rPr lang="en-US" sz="900">
                <a:latin typeface="Arvo"/>
                <a:ea typeface="Arvo"/>
                <a:cs typeface="Arvo"/>
                <a:sym typeface="Arvo"/>
              </a:rPr>
              <a:t>XSPEC: spectral fitting software for X-ray and gamma-ray data analysis.</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Spectra: observed spectrum derived from data (spectrum) and background files.</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Response Files: response matrix describes the probability of detecting incoming photon with energy E in channel.</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Models: locally modified cutoff power-law and Band function models used for spectral fitting, parameterized with Ep.</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Constant normalization factor (cross-calibration coefficient) accounts for systematic uncertainties in the instrument's DRM and simulates how the instrument would detect the incident photon energies based on the chosen model.</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Fitting Procedure: forward folding method with selected model spectrum to obtain best-fit parameters.</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Steps in fitting procedure: load fits files, assign data groups, ignore bad channels, choose optimal model, fix data group constant, call fit command, and determine confidence intervals.</a:t>
            </a:r>
            <a:endParaRPr sz="900">
              <a:latin typeface="Arvo"/>
              <a:ea typeface="Arvo"/>
              <a:cs typeface="Arvo"/>
              <a:sym typeface="Arvo"/>
            </a:endParaRPr>
          </a:p>
          <a:p>
            <a:pPr indent="-310515" lvl="0" marL="457200" rtl="0" algn="l">
              <a:spcBef>
                <a:spcPts val="0"/>
              </a:spcBef>
              <a:spcAft>
                <a:spcPts val="0"/>
              </a:spcAft>
              <a:buClr>
                <a:schemeClr val="dk1"/>
              </a:buClr>
              <a:buSzPts val="1290"/>
              <a:buFont typeface="Arvo"/>
              <a:buChar char="●"/>
            </a:pPr>
            <a:r>
              <a:rPr lang="en-US" sz="900">
                <a:latin typeface="Arvo"/>
                <a:ea typeface="Arvo"/>
                <a:cs typeface="Arvo"/>
                <a:sym typeface="Arvo"/>
              </a:rPr>
              <a:t>Confidence intervals: calculated based on 90% confidence level to provide accuracy and reliability assessment.</a:t>
            </a:r>
            <a:endParaRPr sz="900">
              <a:latin typeface="Arvo"/>
              <a:ea typeface="Arvo"/>
              <a:cs typeface="Arvo"/>
              <a:sym typeface="Arvo"/>
            </a:endParaRPr>
          </a:p>
          <a:p>
            <a:pPr indent="-292100" lvl="0" marL="457200" rtl="0" algn="l">
              <a:spcBef>
                <a:spcPts val="0"/>
              </a:spcBef>
              <a:spcAft>
                <a:spcPts val="0"/>
              </a:spcAft>
              <a:buSzPts val="1000"/>
              <a:buFont typeface="Arvo"/>
              <a:buChar char="●"/>
            </a:pPr>
            <a:r>
              <a:t/>
            </a:r>
            <a:endParaRPr sz="800">
              <a:latin typeface="Arvo"/>
              <a:ea typeface="Arvo"/>
              <a:cs typeface="Arvo"/>
              <a:sym typeface="Arvo"/>
            </a:endParaRPr>
          </a:p>
        </p:txBody>
      </p:sp>
      <p:sp>
        <p:nvSpPr>
          <p:cNvPr id="147" name="Google Shape;147;g23e6a2e77cf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b3f29fcf2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b3f29fcf2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14b3f29fcf2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e6a2e77cf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e6a2e77cf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3e6a2e77cf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e6a2e77cf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e6a2e77cf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 In total, we analyzed data from 9 GRBs detected by ASIM between May 2018 and December 2021 and performed a joint spectral fit on 11 unique spectra.</a:t>
            </a:r>
            <a:endParaRPr/>
          </a:p>
          <a:p>
            <a:pPr indent="0" lvl="0" marL="0" rtl="0" algn="l">
              <a:spcBef>
                <a:spcPts val="0"/>
              </a:spcBef>
              <a:spcAft>
                <a:spcPts val="0"/>
              </a:spcAft>
              <a:buClr>
                <a:schemeClr val="dk1"/>
              </a:buClr>
              <a:buSzPts val="1100"/>
              <a:buFont typeface="Arial"/>
              <a:buNone/>
            </a:pPr>
            <a:r>
              <a:rPr lang="en-US"/>
              <a:t>- My analysis focused on the data processing pipeline and estimating the cross-calibration coefficients.  </a:t>
            </a:r>
            <a:endParaRPr/>
          </a:p>
          <a:p>
            <a:pPr indent="0" lvl="0" marL="0" rtl="0" algn="l">
              <a:spcBef>
                <a:spcPts val="0"/>
              </a:spcBef>
              <a:spcAft>
                <a:spcPts val="0"/>
              </a:spcAft>
              <a:buNone/>
            </a:pPr>
            <a:r>
              <a:rPr lang="en-US"/>
              <a:t>- I compared our results with those obtained from other spacecraft, such as Konus-WIND, Fermi/GBM and Swift/BAT, to assess ASIM's performance as a GRB detector. This comparison involved looking at how well ASIM's measurements agreed with those obtained from other instruments and identifying discrepancies.</a:t>
            </a:r>
            <a:endParaRPr/>
          </a:p>
          <a:p>
            <a:pPr indent="0" lvl="0" marL="0" rtl="0" algn="l">
              <a:spcBef>
                <a:spcPts val="0"/>
              </a:spcBef>
              <a:spcAft>
                <a:spcPts val="0"/>
              </a:spcAft>
              <a:buClr>
                <a:schemeClr val="dk1"/>
              </a:buClr>
              <a:buSzPts val="1100"/>
              <a:buFont typeface="Arial"/>
              <a:buNone/>
            </a:pPr>
            <a:r>
              <a:rPr lang="en-US"/>
              <a:t>-International collaboration with researchers from Spain and Italy on </a:t>
            </a:r>
            <a:r>
              <a:rPr lang="en-US"/>
              <a:t>specific</a:t>
            </a:r>
            <a:r>
              <a:rPr lang="en-US"/>
              <a:t> burst for my Case Study. </a:t>
            </a:r>
            <a:endParaRPr/>
          </a:p>
          <a:p>
            <a:pPr indent="0" lvl="0" marL="0" rtl="0" algn="l">
              <a:spcBef>
                <a:spcPts val="0"/>
              </a:spcBef>
              <a:spcAft>
                <a:spcPts val="0"/>
              </a:spcAft>
              <a:buClr>
                <a:schemeClr val="dk1"/>
              </a:buClr>
              <a:buSzPts val="1100"/>
              <a:buFont typeface="Arial"/>
              <a:buNone/>
            </a:pPr>
            <a:r>
              <a:rPr lang="en-US"/>
              <a:t>- Overall, our analysis demonstrates that ASIM is capable of detecting GRBs with high sensitivity and rapid detection times. This is an important finding because it highlights ASIM's potential as a valuable tool for studying these events.</a:t>
            </a:r>
            <a:endParaRPr/>
          </a:p>
          <a:p>
            <a:pPr indent="0" lvl="0" marL="0" rtl="0" algn="l">
              <a:spcBef>
                <a:spcPts val="0"/>
              </a:spcBef>
              <a:spcAft>
                <a:spcPts val="0"/>
              </a:spcAft>
              <a:buClr>
                <a:schemeClr val="dk1"/>
              </a:buClr>
              <a:buSzPts val="1100"/>
              <a:buFont typeface="Arial"/>
              <a:buNone/>
            </a:pPr>
            <a:r>
              <a:rPr lang="en-US"/>
              <a:t>- We also found that ASIM's measurements of GRB properties are generally consistent with those obtained from other spacecraft, although there are some discrepancies. For example, we found that ASIM tends to detect shorter-duration bursts because of it's trigger logic. </a:t>
            </a:r>
            <a:endParaRPr/>
          </a:p>
          <a:p>
            <a:pPr indent="0" lvl="0" marL="0" rtl="0" algn="l">
              <a:spcBef>
                <a:spcPts val="0"/>
              </a:spcBef>
              <a:spcAft>
                <a:spcPts val="0"/>
              </a:spcAft>
              <a:buClr>
                <a:schemeClr val="dk1"/>
              </a:buClr>
              <a:buSzPts val="1100"/>
              <a:buFont typeface="Arial"/>
              <a:buNone/>
            </a:pPr>
            <a:r>
              <a:rPr lang="en-US"/>
              <a:t>- These findings highlight the importance of multi-instrument studies in improving our understanding of GRBs and their underlying physics. By combining data from multiple instruments, we can obtain a more complete picture of these events.</a:t>
            </a:r>
            <a:endParaRPr/>
          </a:p>
          <a:p>
            <a:pPr indent="0" lvl="0" marL="0" rtl="0" algn="l">
              <a:spcBef>
                <a:spcPts val="0"/>
              </a:spcBef>
              <a:spcAft>
                <a:spcPts val="0"/>
              </a:spcAft>
              <a:buClr>
                <a:schemeClr val="dk1"/>
              </a:buClr>
              <a:buSzPts val="1100"/>
              <a:buFont typeface="Arial"/>
              <a:buNone/>
            </a:pPr>
            <a:r>
              <a:rPr lang="en-US"/>
              <a:t>- In summary, our analysis provides valuable insights into the capabilities of ASIM as a GRB detector and contributes to ongoing efforts to study these fascinating cosmic events.</a:t>
            </a:r>
            <a:endParaRPr/>
          </a:p>
          <a:p>
            <a:pPr indent="0" lvl="0" marL="0" rtl="0" algn="l">
              <a:spcBef>
                <a:spcPts val="0"/>
              </a:spcBef>
              <a:spcAft>
                <a:spcPts val="0"/>
              </a:spcAft>
              <a:buNone/>
            </a:pPr>
            <a:r>
              <a:t/>
            </a:r>
            <a:endParaRPr/>
          </a:p>
        </p:txBody>
      </p:sp>
      <p:sp>
        <p:nvSpPr>
          <p:cNvPr id="173" name="Google Shape;173;g23e6a2e77cf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e6a2e77cf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e6a2e77cf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Investigating systematic trends in model parameters from joint spectral analysis and KW fit alone</a:t>
            </a:r>
            <a:endParaRPr/>
          </a:p>
          <a:p>
            <a:pPr indent="-317500" lvl="0" marL="457200" rtl="0" algn="l">
              <a:spcBef>
                <a:spcPts val="0"/>
              </a:spcBef>
              <a:spcAft>
                <a:spcPts val="0"/>
              </a:spcAft>
              <a:buSzPts val="1400"/>
              <a:buChar char="●"/>
            </a:pPr>
            <a:r>
              <a:rPr lang="en-US"/>
              <a:t>Scatter plots depict correlation between Band parameters α, β, and Epeak for KW-ASIM and KW-only spectral analysis</a:t>
            </a:r>
            <a:endParaRPr/>
          </a:p>
          <a:p>
            <a:pPr indent="-317500" lvl="0" marL="457200" rtl="0" algn="l">
              <a:spcBef>
                <a:spcPts val="0"/>
              </a:spcBef>
              <a:spcAft>
                <a:spcPts val="0"/>
              </a:spcAft>
              <a:buSzPts val="1400"/>
              <a:buChar char="●"/>
            </a:pPr>
            <a:r>
              <a:rPr lang="en-US"/>
              <a:t>Horizontal and vertical lines represent error bars</a:t>
            </a:r>
            <a:endParaRPr/>
          </a:p>
          <a:p>
            <a:pPr indent="-317500" lvl="0" marL="457200" rtl="0" algn="l">
              <a:spcBef>
                <a:spcPts val="0"/>
              </a:spcBef>
              <a:spcAft>
                <a:spcPts val="0"/>
              </a:spcAft>
              <a:buSzPts val="1400"/>
              <a:buChar char="●"/>
            </a:pPr>
            <a:r>
              <a:rPr lang="en-US"/>
              <a:t>Dashed black line indicates line of equality (where values from both models would be the same)</a:t>
            </a:r>
            <a:endParaRPr/>
          </a:p>
          <a:p>
            <a:pPr indent="-317500" lvl="0" marL="457200" rtl="0" algn="l">
              <a:spcBef>
                <a:spcPts val="0"/>
              </a:spcBef>
              <a:spcAft>
                <a:spcPts val="0"/>
              </a:spcAft>
              <a:buSzPts val="1400"/>
              <a:buChar char="●"/>
            </a:pPr>
            <a:r>
              <a:rPr lang="en-US"/>
              <a:t>Some bursts best fitted by CPL model instead of Band model for KW data only</a:t>
            </a:r>
            <a:endParaRPr/>
          </a:p>
          <a:p>
            <a:pPr indent="-317500" lvl="0" marL="457200" rtl="0" algn="l">
              <a:spcBef>
                <a:spcPts val="0"/>
              </a:spcBef>
              <a:spcAft>
                <a:spcPts val="0"/>
              </a:spcAft>
              <a:buSzPts val="1400"/>
              <a:buChar char="●"/>
            </a:pPr>
            <a:r>
              <a:rPr lang="en-US"/>
              <a:t>Generally, KW-ASIM values are consistent with KW-only values, but deviations observed, particularly for Epeak</a:t>
            </a:r>
            <a:endParaRPr/>
          </a:p>
          <a:p>
            <a:pPr indent="-317500" lvl="0" marL="457200" rtl="0" algn="l">
              <a:spcBef>
                <a:spcPts val="0"/>
              </a:spcBef>
              <a:spcAft>
                <a:spcPts val="0"/>
              </a:spcAft>
              <a:buSzPts val="1400"/>
              <a:buChar char="●"/>
            </a:pPr>
            <a:r>
              <a:rPr lang="en-US"/>
              <a:t>Outliers present, notably for GRB 190606A, possibly due to differences in fitted energy bands</a:t>
            </a:r>
            <a:endParaRPr/>
          </a:p>
          <a:p>
            <a:pPr indent="-317500" lvl="0" marL="457200" rtl="0" algn="l">
              <a:spcBef>
                <a:spcPts val="0"/>
              </a:spcBef>
              <a:spcAft>
                <a:spcPts val="0"/>
              </a:spcAft>
              <a:buSzPts val="1400"/>
              <a:buChar char="●"/>
            </a:pPr>
            <a:r>
              <a:rPr lang="en-US"/>
              <a:t>Higher Epeak for hard burst GRB 190606A, since joint fit was conducted up to 40 MeV</a:t>
            </a:r>
            <a:endParaRPr/>
          </a:p>
          <a:p>
            <a:pPr indent="-317500" lvl="0" marL="457200" rtl="0" algn="l">
              <a:spcBef>
                <a:spcPts val="0"/>
              </a:spcBef>
              <a:spcAft>
                <a:spcPts val="0"/>
              </a:spcAft>
              <a:buSzPts val="1400"/>
              <a:buChar char="●"/>
            </a:pPr>
            <a:r>
              <a:rPr lang="en-US"/>
              <a:t>GRB 190606A's reported Epeak-value in GCN for KW spectrum: 664 (+1038, -388) keV</a:t>
            </a:r>
            <a:endParaRPr/>
          </a:p>
        </p:txBody>
      </p:sp>
      <p:sp>
        <p:nvSpPr>
          <p:cNvPr id="181" name="Google Shape;181;g23e6a2e77cf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 The primary goal of this study was to investigate the capabilities of the Atmosphere-Space Interactions Monitor (ASIM) as a gamma-ray burst (GRB) detector and to cross-validate its performance with other spacecraft, such as </a:t>
            </a:r>
            <a:r>
              <a:rPr lang="en-US">
                <a:latin typeface="Arial"/>
                <a:ea typeface="Arial"/>
                <a:cs typeface="Arial"/>
                <a:sym typeface="Arial"/>
              </a:rPr>
              <a:t>Konus-WIND and Fermi GBM</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By conducting the first systematic exploration of cosmological GRBs detected by ASIM, in conjunction with observations from Konus-WIND and the Fermi Gamma-ray Burst Monitor, we were able to determine the precision and accuracy of ASIM's GRB detection capabilities and create a catalog/database of several GRBs</a:t>
            </a:r>
            <a:endParaRPr/>
          </a:p>
          <a:p>
            <a:pPr indent="0" lvl="0" marL="0" rtl="0" algn="l">
              <a:spcBef>
                <a:spcPts val="0"/>
              </a:spcBef>
              <a:spcAft>
                <a:spcPts val="0"/>
              </a:spcAft>
              <a:buNone/>
            </a:pPr>
            <a:r>
              <a:t/>
            </a:r>
            <a:endParaRPr/>
          </a:p>
        </p:txBody>
      </p:sp>
      <p:sp>
        <p:nvSpPr>
          <p:cNvPr id="34" name="Google Shape;3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e6a2e77cf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e6a2e77cf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Stacked scatter plot illustrating cross-calibration coefficients from joint spectral analysis.</a:t>
            </a:r>
            <a:endParaRPr/>
          </a:p>
          <a:p>
            <a:pPr indent="-317500" lvl="0" marL="457200" rtl="0" algn="l">
              <a:spcBef>
                <a:spcPts val="0"/>
              </a:spcBef>
              <a:spcAft>
                <a:spcPts val="0"/>
              </a:spcAft>
              <a:buSzPts val="1400"/>
              <a:buChar char="●"/>
            </a:pPr>
            <a:r>
              <a:rPr lang="en-US"/>
              <a:t>Top three subplots: cross-calibration coefficient C_F  vs. alpha, beta, and Epeak for KW-ASIM-Fermi analysis.</a:t>
            </a:r>
            <a:endParaRPr/>
          </a:p>
          <a:p>
            <a:pPr indent="-317500" lvl="0" marL="457200" rtl="0" algn="l">
              <a:spcBef>
                <a:spcPts val="0"/>
              </a:spcBef>
              <a:spcAft>
                <a:spcPts val="0"/>
              </a:spcAft>
              <a:buSzPts val="1400"/>
              <a:buChar char="●"/>
            </a:pPr>
            <a:r>
              <a:rPr lang="en-US"/>
              <a:t>Bottom three subplots: cross-calibration coefficient for ASIM C_A.</a:t>
            </a:r>
            <a:endParaRPr/>
          </a:p>
          <a:p>
            <a:pPr indent="-317500" lvl="0" marL="457200" rtl="0" algn="l">
              <a:spcBef>
                <a:spcPts val="0"/>
              </a:spcBef>
              <a:spcAft>
                <a:spcPts val="0"/>
              </a:spcAft>
              <a:buSzPts val="1400"/>
              <a:buChar char="●"/>
            </a:pPr>
            <a:r>
              <a:rPr lang="en-US"/>
              <a:t>Red dots: KW-ASIM-Fermi joint spectral analysis.</a:t>
            </a:r>
            <a:endParaRPr/>
          </a:p>
          <a:p>
            <a:pPr indent="-317500" lvl="0" marL="457200" rtl="0" algn="l">
              <a:spcBef>
                <a:spcPts val="0"/>
              </a:spcBef>
              <a:spcAft>
                <a:spcPts val="0"/>
              </a:spcAft>
              <a:buSzPts val="1400"/>
              <a:buChar char="●"/>
            </a:pPr>
            <a:r>
              <a:rPr lang="en-US"/>
              <a:t>Blue dots: KW-ASIM joint spectral analysis.</a:t>
            </a:r>
            <a:endParaRPr/>
          </a:p>
          <a:p>
            <a:pPr indent="-317500" lvl="0" marL="457200" rtl="0" algn="l">
              <a:spcBef>
                <a:spcPts val="0"/>
              </a:spcBef>
              <a:spcAft>
                <a:spcPts val="0"/>
              </a:spcAft>
              <a:buSzPts val="1400"/>
              <a:buChar char="●"/>
            </a:pPr>
            <a:r>
              <a:rPr lang="en-US"/>
              <a:t>Green dots: ASIM-Fermi joint spectral analysis for GRB 211211A.</a:t>
            </a:r>
            <a:endParaRPr/>
          </a:p>
          <a:p>
            <a:pPr indent="-317500" lvl="0" marL="457200" rtl="0" algn="l">
              <a:spcBef>
                <a:spcPts val="0"/>
              </a:spcBef>
              <a:spcAft>
                <a:spcPts val="0"/>
              </a:spcAft>
              <a:buSzPts val="1400"/>
              <a:buChar char="●"/>
            </a:pPr>
            <a:r>
              <a:rPr lang="en-US"/>
              <a:t>Green dashed line: expected cross-calibration coefficient of 1.</a:t>
            </a:r>
            <a:endParaRPr/>
          </a:p>
          <a:p>
            <a:pPr indent="-317500" lvl="0" marL="457200" rtl="0" algn="l">
              <a:spcBef>
                <a:spcPts val="0"/>
              </a:spcBef>
              <a:spcAft>
                <a:spcPts val="0"/>
              </a:spcAft>
              <a:buSzPts val="1400"/>
              <a:buChar char="●"/>
            </a:pPr>
            <a:r>
              <a:rPr lang="en-US"/>
              <a:t>Outliers: GRB 190206A, 190305A, and 211211A.</a:t>
            </a:r>
            <a:endParaRPr/>
          </a:p>
        </p:txBody>
      </p:sp>
      <p:sp>
        <p:nvSpPr>
          <p:cNvPr id="190" name="Google Shape;190;g23e6a2e77cf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e6a2e77cf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e6a2e77cf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Light Curve Analysis: Confirmed the correct spectrum was extracted at the appropriate time interval for GRBs with large deviations in cross-calibration coefficients</a:t>
            </a:r>
            <a:endParaRPr/>
          </a:p>
          <a:p>
            <a:pPr indent="-317500" lvl="0" marL="457200" rtl="0" algn="l">
              <a:spcBef>
                <a:spcPts val="0"/>
              </a:spcBef>
              <a:spcAft>
                <a:spcPts val="0"/>
              </a:spcAft>
              <a:buSzPts val="1400"/>
              <a:buChar char="●"/>
            </a:pPr>
            <a:r>
              <a:rPr lang="en-US"/>
              <a:t>Background Ratemeter Analysis: Verified the reliability of accumulated background spectra and ruled out incorrect background as the cause for anomalous cross-calibration coefficients</a:t>
            </a:r>
            <a:endParaRPr/>
          </a:p>
          <a:p>
            <a:pPr indent="-317500" lvl="0" marL="457200" rtl="0" algn="l">
              <a:spcBef>
                <a:spcPts val="0"/>
              </a:spcBef>
              <a:spcAft>
                <a:spcPts val="0"/>
              </a:spcAft>
              <a:buSzPts val="1400"/>
              <a:buChar char="●"/>
            </a:pPr>
            <a:r>
              <a:rPr lang="en-US"/>
              <a:t>DRM Analysis: Ensured alignment of reference frames for DRMs and GRBs and confirmed DRMs account for absorption caused by the Columbus module</a:t>
            </a:r>
            <a:endParaRPr/>
          </a:p>
          <a:p>
            <a:pPr indent="-317500" lvl="0" marL="457200" rtl="0" algn="l">
              <a:spcBef>
                <a:spcPts val="0"/>
              </a:spcBef>
              <a:spcAft>
                <a:spcPts val="0"/>
              </a:spcAft>
              <a:buSzPts val="1400"/>
              <a:buChar char="●"/>
            </a:pPr>
            <a:r>
              <a:rPr lang="en-US"/>
              <a:t>Energy Calibration Coefficients Analysis: Investigated the possibility of errors due to energy calibration coefficients but concluded they are not the source of error</a:t>
            </a:r>
            <a:endParaRPr/>
          </a:p>
          <a:p>
            <a:pPr indent="-317500" lvl="0" marL="457200" rtl="0" algn="l">
              <a:spcBef>
                <a:spcPts val="0"/>
              </a:spcBef>
              <a:spcAft>
                <a:spcPts val="0"/>
              </a:spcAft>
              <a:buSzPts val="1400"/>
              <a:buChar char="●"/>
            </a:pPr>
            <a:r>
              <a:rPr lang="en-US"/>
              <a:t>Consistency of the Mass Model: Identified some inconsistencies in the mass model and ongoing efforts to improve response matrices</a:t>
            </a:r>
            <a:endParaRPr/>
          </a:p>
          <a:p>
            <a:pPr indent="-317500" lvl="0" marL="457200" rtl="0" algn="l">
              <a:spcBef>
                <a:spcPts val="0"/>
              </a:spcBef>
              <a:spcAft>
                <a:spcPts val="0"/>
              </a:spcAft>
              <a:buSzPts val="1400"/>
              <a:buChar char="●"/>
            </a:pPr>
            <a:r>
              <a:rPr lang="en-US"/>
              <a:t>ASIM FITS Analysis: Validated the accuracy of the ASIM FITS software by cross-checking accumulated spectrum with existing data</a:t>
            </a:r>
            <a:endParaRPr/>
          </a:p>
          <a:p>
            <a:pPr indent="-317500" lvl="0" marL="457200" rtl="0" algn="l">
              <a:spcBef>
                <a:spcPts val="0"/>
              </a:spcBef>
              <a:spcAft>
                <a:spcPts val="0"/>
              </a:spcAft>
              <a:buSzPts val="1400"/>
              <a:buChar char="●"/>
            </a:pPr>
            <a:r>
              <a:t/>
            </a:r>
            <a:endParaRPr/>
          </a:p>
        </p:txBody>
      </p:sp>
      <p:sp>
        <p:nvSpPr>
          <p:cNvPr id="199" name="Google Shape;199;g23e6a2e77cf_0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e6a2e77cf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e6a2e77cf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3e6a2e77cf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e6a2e77cf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e6a2e77cf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3e6a2e77cf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e6a2e77cf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e6a2e77cf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Font typeface="Arvo"/>
              <a:buChar char="•"/>
            </a:pPr>
            <a:r>
              <a:rPr lang="en-US" sz="1300">
                <a:latin typeface="Arvo"/>
                <a:ea typeface="Arvo"/>
                <a:cs typeface="Arvo"/>
                <a:sym typeface="Arvo"/>
              </a:rPr>
              <a:t>Time resolved spectroscopy used to understand the jet composition in the prompt emission. </a:t>
            </a:r>
            <a:endParaRPr sz="1300">
              <a:latin typeface="Arvo"/>
              <a:ea typeface="Arvo"/>
              <a:cs typeface="Arvo"/>
              <a:sym typeface="Arvo"/>
            </a:endParaRPr>
          </a:p>
          <a:p>
            <a:pPr indent="-311150" lvl="0" marL="457200" rtl="0" algn="l">
              <a:spcBef>
                <a:spcPts val="0"/>
              </a:spcBef>
              <a:spcAft>
                <a:spcPts val="0"/>
              </a:spcAft>
              <a:buClr>
                <a:schemeClr val="dk1"/>
              </a:buClr>
              <a:buSzPts val="1300"/>
              <a:buFont typeface="Arvo"/>
              <a:buChar char="•"/>
            </a:pPr>
            <a:r>
              <a:rPr lang="en-US" sz="1300">
                <a:latin typeface="Arvo"/>
                <a:ea typeface="Arvo"/>
                <a:cs typeface="Arvo"/>
                <a:sym typeface="Arvo"/>
              </a:rPr>
              <a:t>For GRB 210619B, we see the evolution from thermal (matter dominated) to non-thermal (Poynting flux). This is supported by the transition from hard (passing the LOD -3/2 for synchrotron) to soft alpha.  </a:t>
            </a:r>
            <a:endParaRPr sz="1300">
              <a:latin typeface="Arvo"/>
              <a:ea typeface="Arvo"/>
              <a:cs typeface="Arvo"/>
              <a:sym typeface="Arvo"/>
            </a:endParaRPr>
          </a:p>
          <a:p>
            <a:pPr indent="-311150" lvl="0" marL="457200" rtl="0" algn="l">
              <a:spcBef>
                <a:spcPts val="0"/>
              </a:spcBef>
              <a:spcAft>
                <a:spcPts val="0"/>
              </a:spcAft>
              <a:buClr>
                <a:schemeClr val="dk1"/>
              </a:buClr>
              <a:buSzPts val="1300"/>
              <a:buFont typeface="Arvo"/>
              <a:buChar char="•"/>
            </a:pPr>
            <a:r>
              <a:rPr lang="en-US" sz="1300">
                <a:latin typeface="Arvo"/>
                <a:ea typeface="Arvo"/>
                <a:cs typeface="Arvo"/>
                <a:sym typeface="Arvo"/>
              </a:rPr>
              <a:t>Harder alpha values during brighter emission pulses due to thermal emission from photospheric regions</a:t>
            </a:r>
            <a:endParaRPr sz="1300">
              <a:latin typeface="Arvo"/>
              <a:ea typeface="Arvo"/>
              <a:cs typeface="Arvo"/>
              <a:sym typeface="Arvo"/>
            </a:endParaRPr>
          </a:p>
          <a:p>
            <a:pPr indent="-311150" lvl="0" marL="457200" rtl="0" algn="l">
              <a:spcBef>
                <a:spcPts val="0"/>
              </a:spcBef>
              <a:spcAft>
                <a:spcPts val="0"/>
              </a:spcAft>
              <a:buClr>
                <a:schemeClr val="dk1"/>
              </a:buClr>
              <a:buSzPts val="1300"/>
              <a:buFont typeface="Arvo"/>
              <a:buChar char="•"/>
            </a:pPr>
            <a:r>
              <a:rPr lang="en-US" sz="1300">
                <a:latin typeface="Arvo"/>
                <a:ea typeface="Arvo"/>
                <a:cs typeface="Arvo"/>
                <a:sym typeface="Arvo"/>
              </a:rPr>
              <a:t>Softer alpha values during longer/softer emission phase consistent with non-thermal thin shell synchrotron emission</a:t>
            </a:r>
            <a:endParaRPr sz="1300">
              <a:latin typeface="Arvo"/>
              <a:ea typeface="Arvo"/>
              <a:cs typeface="Arvo"/>
              <a:sym typeface="Arvo"/>
            </a:endParaRPr>
          </a:p>
          <a:p>
            <a:pPr indent="-311150" lvl="0" marL="457200" rtl="0" algn="l">
              <a:spcBef>
                <a:spcPts val="0"/>
              </a:spcBef>
              <a:spcAft>
                <a:spcPts val="0"/>
              </a:spcAft>
              <a:buClr>
                <a:schemeClr val="dk1"/>
              </a:buClr>
              <a:buSzPts val="1300"/>
              <a:buFont typeface="Arvo"/>
              <a:buChar char="•"/>
            </a:pPr>
            <a:r>
              <a:rPr lang="en-US" sz="1300">
                <a:latin typeface="Arvo"/>
                <a:ea typeface="Arvo"/>
                <a:cs typeface="Arvo"/>
                <a:sym typeface="Arvo"/>
              </a:rPr>
              <a:t>Transition suggests a change in jet composition, possibly from a matter-dominated hot fireball to a Poynting flux-dominated outflow</a:t>
            </a:r>
            <a:endParaRPr sz="1300">
              <a:latin typeface="Arvo"/>
              <a:ea typeface="Arvo"/>
              <a:cs typeface="Arvo"/>
              <a:sym typeface="Arvo"/>
            </a:endParaRPr>
          </a:p>
          <a:p>
            <a:pPr indent="0" lvl="0" marL="457200" rtl="0" algn="l">
              <a:spcBef>
                <a:spcPts val="260"/>
              </a:spcBef>
              <a:spcAft>
                <a:spcPts val="0"/>
              </a:spcAft>
              <a:buClr>
                <a:schemeClr val="dk1"/>
              </a:buClr>
              <a:buSzPts val="1100"/>
              <a:buFont typeface="Arial"/>
              <a:buNone/>
            </a:pPr>
            <a:r>
              <a:t/>
            </a:r>
            <a:endParaRPr sz="1300">
              <a:latin typeface="Arvo"/>
              <a:ea typeface="Arvo"/>
              <a:cs typeface="Arvo"/>
              <a:sym typeface="Arvo"/>
            </a:endParaRPr>
          </a:p>
          <a:p>
            <a:pPr indent="0" lvl="0" marL="0" rtl="0" algn="l">
              <a:spcBef>
                <a:spcPts val="0"/>
              </a:spcBef>
              <a:spcAft>
                <a:spcPts val="0"/>
              </a:spcAft>
              <a:buNone/>
            </a:pPr>
            <a:r>
              <a:t/>
            </a:r>
            <a:endParaRPr sz="1300">
              <a:latin typeface="Arvo"/>
              <a:ea typeface="Arvo"/>
              <a:cs typeface="Arvo"/>
              <a:sym typeface="Arvo"/>
            </a:endParaRPr>
          </a:p>
        </p:txBody>
      </p:sp>
      <p:sp>
        <p:nvSpPr>
          <p:cNvPr id="227" name="Google Shape;227;g23e6a2e77cf_0_1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e6a2e77cf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e6a2e77cf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Hybrid burst exhibiting characteristics of both long and short gamma-ray bursts</a:t>
            </a:r>
            <a:endParaRPr/>
          </a:p>
          <a:p>
            <a:pPr indent="-317500" lvl="0" marL="457200" rtl="0" algn="l">
              <a:spcBef>
                <a:spcPts val="0"/>
              </a:spcBef>
              <a:spcAft>
                <a:spcPts val="0"/>
              </a:spcAft>
              <a:buSzPts val="1400"/>
              <a:buChar char="●"/>
            </a:pPr>
            <a:r>
              <a:rPr lang="en-US"/>
              <a:t>Possible origins: Merger of a neutron star (NS) and a black hole (BH) or a pair of NSs, with one being a highly magnetized magnetar</a:t>
            </a:r>
            <a:endParaRPr/>
          </a:p>
          <a:p>
            <a:pPr indent="-317500" lvl="0" marL="457200" rtl="0" algn="l">
              <a:spcBef>
                <a:spcPts val="0"/>
              </a:spcBef>
              <a:spcAft>
                <a:spcPts val="0"/>
              </a:spcAft>
              <a:buSzPts val="1400"/>
              <a:buChar char="●"/>
            </a:pPr>
            <a:r>
              <a:rPr lang="en-US"/>
              <a:t>Tidal forces tearing apart the magnetized magnetar during the binary system's inspiral phase leading to a powerful super flare precursor</a:t>
            </a:r>
            <a:endParaRPr/>
          </a:p>
        </p:txBody>
      </p:sp>
      <p:sp>
        <p:nvSpPr>
          <p:cNvPr id="236" name="Google Shape;236;g23e6a2e77cf_0_1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e6a2e77cf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e6a2e77cf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Reveals most energetic intervals: 1 and 3, with $E_{peak}$ $\sim$ 1467 keV and 1563 keV, respectively</a:t>
            </a:r>
            <a:endParaRPr/>
          </a:p>
          <a:p>
            <a:pPr indent="-317500" lvl="0" marL="457200" rtl="0" algn="l">
              <a:spcBef>
                <a:spcPts val="0"/>
              </a:spcBef>
              <a:spcAft>
                <a:spcPts val="0"/>
              </a:spcAft>
              <a:buSzPts val="1400"/>
              <a:buChar char="●"/>
            </a:pPr>
            <a:r>
              <a:rPr lang="en-US"/>
              <a:t>Consistent with a hybrid scenario throughout the emission, although further confirmation needed</a:t>
            </a:r>
            <a:endParaRPr/>
          </a:p>
          <a:p>
            <a:pPr indent="-317500" lvl="0" marL="457200" rtl="0" algn="l">
              <a:spcBef>
                <a:spcPts val="0"/>
              </a:spcBef>
              <a:spcAft>
                <a:spcPts val="0"/>
              </a:spcAft>
              <a:buSzPts val="1400"/>
              <a:buChar char="●"/>
            </a:pPr>
            <a:r>
              <a:rPr lang="en-US"/>
              <a:t>Detailed examination of GRB 211211A enhances our understanding of such enigmatic astronomical events</a:t>
            </a:r>
            <a:endParaRPr/>
          </a:p>
          <a:p>
            <a:pPr indent="-317500" lvl="0" marL="457200" rtl="0" algn="l">
              <a:spcBef>
                <a:spcPts val="0"/>
              </a:spcBef>
              <a:spcAft>
                <a:spcPts val="0"/>
              </a:spcAft>
              <a:buSzPts val="1400"/>
              <a:buChar char="●"/>
            </a:pPr>
            <a:r>
              <a:t/>
            </a:r>
            <a:endParaRPr/>
          </a:p>
        </p:txBody>
      </p:sp>
      <p:sp>
        <p:nvSpPr>
          <p:cNvPr id="245" name="Google Shape;245;g23e6a2e77cf_0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90648d7b0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490648d7b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Clr>
                <a:schemeClr val="dk1"/>
              </a:buClr>
              <a:buSzPts val="1690"/>
              <a:buChar char="•"/>
            </a:pPr>
            <a:r>
              <a:rPr lang="en-US" sz="1300">
                <a:latin typeface="Arial"/>
                <a:ea typeface="Arial"/>
                <a:cs typeface="Arial"/>
                <a:sym typeface="Arial"/>
              </a:rPr>
              <a:t>Systematic exploration of cosmic GRBs detected by ASIM</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Identified 12 verified bursts between June 1st, 2018, and December 31st, 2021</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Case studies: GRB 210619B and GRB 211211A</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Developed architecture for extracting ASIM spectra and streamlined data preparation</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Joint spectral analysis of ASIM, KW, and Fermi spectra for a subset of bursts</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Expansion of ASIM's scientific impact</a:t>
            </a:r>
            <a:endParaRPr sz="1300">
              <a:latin typeface="Arial"/>
              <a:ea typeface="Arial"/>
              <a:cs typeface="Arial"/>
              <a:sym typeface="Arial"/>
            </a:endParaRPr>
          </a:p>
          <a:p>
            <a:pPr indent="0" lvl="0" marL="0" rtl="0" algn="l">
              <a:spcBef>
                <a:spcPts val="0"/>
              </a:spcBef>
              <a:spcAft>
                <a:spcPts val="0"/>
              </a:spcAft>
              <a:buNone/>
            </a:pPr>
            <a:r>
              <a:t/>
            </a:r>
            <a:endParaRPr/>
          </a:p>
        </p:txBody>
      </p:sp>
      <p:sp>
        <p:nvSpPr>
          <p:cNvPr id="254" name="Google Shape;254;g1490648d7b0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e6a2e77cf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e6a2e77cf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Clr>
                <a:schemeClr val="dk1"/>
              </a:buClr>
              <a:buSzPts val="1690"/>
              <a:buChar char="•"/>
            </a:pPr>
            <a:r>
              <a:rPr lang="en-US" sz="1300">
                <a:latin typeface="Arial"/>
                <a:ea typeface="Arial"/>
                <a:cs typeface="Arial"/>
                <a:sym typeface="Arial"/>
              </a:rPr>
              <a:t>Enhance response matrices by examining the mass model and cross-checking with the full CAD model of ASIM</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Expand analysis to include GRB duration (T90, T50) and distribution in relation to the GRB catalog</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Hypothesis: ASIM detects fewer GRBs, but they are short, bright, and energetic, making them highly interesting for follow-up analysis</a:t>
            </a:r>
            <a:endParaRPr sz="1300">
              <a:latin typeface="Arial"/>
              <a:ea typeface="Arial"/>
              <a:cs typeface="Arial"/>
              <a:sym typeface="Arial"/>
            </a:endParaRPr>
          </a:p>
          <a:p>
            <a:pPr indent="-335915" lvl="0" marL="457200" rtl="0" algn="l">
              <a:spcBef>
                <a:spcPts val="0"/>
              </a:spcBef>
              <a:spcAft>
                <a:spcPts val="0"/>
              </a:spcAft>
              <a:buClr>
                <a:schemeClr val="dk1"/>
              </a:buClr>
              <a:buSzPts val="1690"/>
              <a:buChar char="•"/>
            </a:pPr>
            <a:r>
              <a:rPr lang="en-US" sz="1300">
                <a:latin typeface="Arial"/>
                <a:ea typeface="Arial"/>
                <a:cs typeface="Arial"/>
                <a:sym typeface="Arial"/>
              </a:rPr>
              <a:t>Leverage ASIM's timing capabilities for a follow-up study on GRB timing properties</a:t>
            </a:r>
            <a:endParaRPr sz="1300">
              <a:latin typeface="Arial"/>
              <a:ea typeface="Arial"/>
              <a:cs typeface="Arial"/>
              <a:sym typeface="Arial"/>
            </a:endParaRPr>
          </a:p>
          <a:p>
            <a:pPr indent="0" lvl="0" marL="457200" rtl="0" algn="l">
              <a:spcBef>
                <a:spcPts val="260"/>
              </a:spcBef>
              <a:spcAft>
                <a:spcPts val="0"/>
              </a:spcAft>
              <a:buClr>
                <a:schemeClr val="dk1"/>
              </a:buClr>
              <a:buSzPts val="1100"/>
              <a:buFont typeface="Arial"/>
              <a:buNone/>
            </a:pPr>
            <a:r>
              <a:t/>
            </a:r>
            <a:endParaRPr sz="1300">
              <a:latin typeface="Arial"/>
              <a:ea typeface="Arial"/>
              <a:cs typeface="Arial"/>
              <a:sym typeface="Arial"/>
            </a:endParaRPr>
          </a:p>
          <a:p>
            <a:pPr indent="0" lvl="0" marL="0" rtl="0" algn="l">
              <a:spcBef>
                <a:spcPts val="0"/>
              </a:spcBef>
              <a:spcAft>
                <a:spcPts val="0"/>
              </a:spcAft>
              <a:buNone/>
            </a:pPr>
            <a:r>
              <a:t/>
            </a:r>
            <a:endParaRPr/>
          </a:p>
        </p:txBody>
      </p:sp>
      <p:sp>
        <p:nvSpPr>
          <p:cNvPr id="262" name="Google Shape;262;g23e6a2e77cf_0_1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e6a2e77cf_0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e6a2e77cf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New LIGO-VIRGO gravitational waves observing run commencing in May 2023</a:t>
            </a:r>
            <a:endParaRPr/>
          </a:p>
          <a:p>
            <a:pPr indent="-317500" lvl="0" marL="457200" rtl="0" algn="l">
              <a:spcBef>
                <a:spcPts val="0"/>
              </a:spcBef>
              <a:spcAft>
                <a:spcPts val="0"/>
              </a:spcAft>
              <a:buSzPts val="1400"/>
              <a:buChar char="●"/>
            </a:pPr>
            <a:r>
              <a:rPr lang="en-US"/>
              <a:t>Future GRB analysis using ASIM expertise and code</a:t>
            </a:r>
            <a:endParaRPr/>
          </a:p>
          <a:p>
            <a:pPr indent="-317500" lvl="0" marL="457200" rtl="0" algn="l">
              <a:spcBef>
                <a:spcPts val="0"/>
              </a:spcBef>
              <a:spcAft>
                <a:spcPts val="0"/>
              </a:spcAft>
              <a:buSzPts val="1400"/>
              <a:buChar char="●"/>
            </a:pPr>
            <a:r>
              <a:rPr lang="en-US"/>
              <a:t>TOTEM follow-up mission: A smaller version of MXGS with improved features</a:t>
            </a:r>
            <a:endParaRPr/>
          </a:p>
          <a:p>
            <a:pPr indent="-317500" lvl="0" marL="457200" rtl="0" algn="l">
              <a:spcBef>
                <a:spcPts val="0"/>
              </a:spcBef>
              <a:spcAft>
                <a:spcPts val="0"/>
              </a:spcAft>
              <a:buSzPts val="1400"/>
              <a:buChar char="●"/>
            </a:pPr>
            <a:r>
              <a:rPr lang="en-US"/>
              <a:t>Establish a GRB data analysis pipeline for TOTEM</a:t>
            </a:r>
            <a:endParaRPr/>
          </a:p>
        </p:txBody>
      </p:sp>
      <p:sp>
        <p:nvSpPr>
          <p:cNvPr id="270" name="Google Shape;270;g23e6a2e77cf_0_1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3cf8642db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3cf8642db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GRBs are the most luminous events in the universe. For comparison, a GRB will emit the total energy released by our sun in it’s 10 billion life, within less than a second. On the other hand, the luminosity of a GRB is comparable to the total star-light luminosity of a billion Milky Way Galaxies. </a:t>
            </a:r>
            <a:endParaRPr/>
          </a:p>
          <a:p>
            <a:pPr indent="-317500" lvl="0" marL="457200" rtl="0" algn="l">
              <a:spcBef>
                <a:spcPts val="0"/>
              </a:spcBef>
              <a:spcAft>
                <a:spcPts val="0"/>
              </a:spcAft>
              <a:buClr>
                <a:schemeClr val="dk1"/>
              </a:buClr>
              <a:buSzPts val="1400"/>
              <a:buChar char="●"/>
            </a:pPr>
            <a:r>
              <a:rPr lang="en-US"/>
              <a:t>Neutron star mergers vs. core-collapse supernovae: Neutron star mergers are likely the dominant site for producing heavy elements through the r-process.</a:t>
            </a:r>
            <a:endParaRPr/>
          </a:p>
          <a:p>
            <a:pPr indent="-317500" lvl="0" marL="457200" rtl="0" algn="l">
              <a:spcBef>
                <a:spcPts val="0"/>
              </a:spcBef>
              <a:spcAft>
                <a:spcPts val="0"/>
              </a:spcAft>
              <a:buClr>
                <a:schemeClr val="dk1"/>
              </a:buClr>
              <a:buSzPts val="1400"/>
              <a:buChar char="●"/>
            </a:pPr>
            <a:r>
              <a:rPr lang="en-US"/>
              <a:t>Favorable conditions: Neutron star mergers provide an environment with extremely high neutron densities and temperatures, ideal for the rapid capture of neutrons by atomic nuclei.</a:t>
            </a:r>
            <a:endParaRPr/>
          </a:p>
        </p:txBody>
      </p:sp>
      <p:sp>
        <p:nvSpPr>
          <p:cNvPr id="42" name="Google Shape;42;g23cf8642db2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e6a2e77cf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e6a2e77c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3e6a2e77cf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3cf8642db2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23cf8642db2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g23cf8642db2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3cf8642db2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3cf8642db2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Two distinct physical origins for cosmological GRBs</a:t>
            </a:r>
            <a:endParaRPr/>
          </a:p>
          <a:p>
            <a:pPr indent="-317500" lvl="0" marL="457200" rtl="0" algn="l">
              <a:spcBef>
                <a:spcPts val="0"/>
              </a:spcBef>
              <a:spcAft>
                <a:spcPts val="0"/>
              </a:spcAft>
              <a:buSzPts val="1400"/>
              <a:buChar char="●"/>
            </a:pPr>
            <a:r>
              <a:rPr lang="en-US"/>
              <a:t>Long-duration GRBs: associated with deaths of certain massive stars</a:t>
            </a:r>
            <a:endParaRPr/>
          </a:p>
          <a:p>
            <a:pPr indent="-317500" lvl="0" marL="457200" rtl="0" algn="l">
              <a:spcBef>
                <a:spcPts val="0"/>
              </a:spcBef>
              <a:spcAft>
                <a:spcPts val="0"/>
              </a:spcAft>
              <a:buSzPts val="1400"/>
              <a:buChar char="●"/>
            </a:pPr>
            <a:r>
              <a:rPr lang="en-US"/>
              <a:t>Linked to Type Ic supernovae: specific type of supernova lacking hydrogen, helium, and strong silicon lines</a:t>
            </a:r>
            <a:endParaRPr/>
          </a:p>
          <a:p>
            <a:pPr indent="-317500" lvl="0" marL="457200" rtl="0" algn="l">
              <a:spcBef>
                <a:spcPts val="0"/>
              </a:spcBef>
              <a:spcAft>
                <a:spcPts val="0"/>
              </a:spcAft>
              <a:buSzPts val="1400"/>
              <a:buChar char="●"/>
            </a:pPr>
            <a:r>
              <a:rPr lang="en-US"/>
              <a:t>Massive stars lose outer layers before exploding, possibly through stellar winds or binary interactions</a:t>
            </a:r>
            <a:endParaRPr/>
          </a:p>
          <a:p>
            <a:pPr indent="-317500" lvl="0" marL="457200" rtl="0" algn="l">
              <a:spcBef>
                <a:spcPts val="0"/>
              </a:spcBef>
              <a:spcAft>
                <a:spcPts val="0"/>
              </a:spcAft>
              <a:buSzPts val="1400"/>
              <a:buChar char="●"/>
            </a:pPr>
            <a:r>
              <a:rPr lang="en-US"/>
              <a:t>Short-duration GRBs: not associated with supernovae or massive stars</a:t>
            </a:r>
            <a:endParaRPr/>
          </a:p>
          <a:p>
            <a:pPr indent="-317500" lvl="0" marL="457200" rtl="0" algn="l">
              <a:spcBef>
                <a:spcPts val="0"/>
              </a:spcBef>
              <a:spcAft>
                <a:spcPts val="0"/>
              </a:spcAft>
              <a:buSzPts val="1400"/>
              <a:buChar char="●"/>
            </a:pPr>
            <a:r>
              <a:rPr lang="en-US"/>
              <a:t>Found in regions of host galaxies with low star formation</a:t>
            </a:r>
            <a:endParaRPr/>
          </a:p>
          <a:p>
            <a:pPr indent="-317500" lvl="0" marL="457200" rtl="0" algn="l">
              <a:spcBef>
                <a:spcPts val="0"/>
              </a:spcBef>
              <a:spcAft>
                <a:spcPts val="0"/>
              </a:spcAft>
              <a:buSzPts val="1400"/>
              <a:buChar char="●"/>
            </a:pPr>
            <a:r>
              <a:rPr lang="en-US"/>
              <a:t>Likely connected to compact objects such as neutron stars and black holes</a:t>
            </a:r>
            <a:endParaRPr/>
          </a:p>
          <a:p>
            <a:pPr indent="-317500" lvl="0" marL="457200" rtl="0" algn="l">
              <a:spcBef>
                <a:spcPts val="0"/>
              </a:spcBef>
              <a:spcAft>
                <a:spcPts val="0"/>
              </a:spcAft>
              <a:buSzPts val="1400"/>
              <a:buChar char="●"/>
            </a:pPr>
            <a:r>
              <a:rPr lang="en-US"/>
              <a:t>Leading scenario: mergers of two neutron stars (NS-NS) or one neutron star and one stellar-size black hole (NS-BH)</a:t>
            </a:r>
            <a:endParaRPr/>
          </a:p>
          <a:p>
            <a:pPr indent="-317500" lvl="0" marL="457200" rtl="0" algn="l">
              <a:spcBef>
                <a:spcPts val="0"/>
              </a:spcBef>
              <a:spcAft>
                <a:spcPts val="0"/>
              </a:spcAft>
              <a:buSzPts val="1400"/>
              <a:buChar char="●"/>
            </a:pPr>
            <a:r>
              <a:rPr lang="en-US"/>
              <a:t>Catastrophic event creates hyper-accreting stellar-size black hole or rapidly rotating, highly magnetized neutron star (millisecond magnetar)</a:t>
            </a:r>
            <a:endParaRPr/>
          </a:p>
          <a:p>
            <a:pPr indent="-317500" lvl="0" marL="457200" rtl="0" algn="l">
              <a:spcBef>
                <a:spcPts val="0"/>
              </a:spcBef>
              <a:spcAft>
                <a:spcPts val="0"/>
              </a:spcAft>
              <a:buSzPts val="1400"/>
              <a:buChar char="●"/>
            </a:pPr>
            <a:r>
              <a:rPr lang="en-US"/>
              <a:t>These objects serve as engines for collimated jets</a:t>
            </a:r>
            <a:endParaRPr/>
          </a:p>
          <a:p>
            <a:pPr indent="-317500" lvl="0" marL="457200" rtl="0" algn="l">
              <a:spcBef>
                <a:spcPts val="0"/>
              </a:spcBef>
              <a:spcAft>
                <a:spcPts val="0"/>
              </a:spcAft>
              <a:buSzPts val="1400"/>
              <a:buChar char="●"/>
            </a:pPr>
            <a:r>
              <a:rPr lang="en-US"/>
              <a:t>GRB event detected when jet is directed towards Earth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We analyze the GRB in the temporal (LC) and spectral domain.</a:t>
            </a:r>
            <a:endParaRPr/>
          </a:p>
          <a:p>
            <a:pPr indent="-317500" lvl="0" marL="457200" rtl="0" algn="l">
              <a:spcBef>
                <a:spcPts val="0"/>
              </a:spcBef>
              <a:spcAft>
                <a:spcPts val="0"/>
              </a:spcAft>
              <a:buSzPts val="1400"/>
              <a:buChar char="●"/>
            </a:pPr>
            <a:r>
              <a:rPr lang="en-US"/>
              <a:t>A GRB source can be observed in the temporal domain in minutes, hours, days, weeks and even years after the burst itself.</a:t>
            </a:r>
            <a:endParaRPr/>
          </a:p>
          <a:p>
            <a:pPr indent="-317500" lvl="0" marL="457200" rtl="0" algn="l">
              <a:spcBef>
                <a:spcPts val="0"/>
              </a:spcBef>
              <a:spcAft>
                <a:spcPts val="0"/>
              </a:spcAft>
              <a:buSzPts val="1400"/>
              <a:buChar char="●"/>
            </a:pPr>
            <a:r>
              <a:rPr lang="en-US"/>
              <a:t>In the spectral domain, GRBs have been detected in radio, mm, IR, optical, UV, X-rays and gamma-rays up to 100 GeV.</a:t>
            </a:r>
            <a:endParaRPr/>
          </a:p>
          <a:p>
            <a:pPr indent="-317500" lvl="0" marL="457200" rtl="0" algn="l">
              <a:spcBef>
                <a:spcPts val="0"/>
              </a:spcBef>
              <a:spcAft>
                <a:spcPts val="0"/>
              </a:spcAft>
              <a:buSzPts val="1400"/>
              <a:buChar char="●"/>
            </a:pPr>
            <a:r>
              <a:rPr lang="en-US"/>
              <a:t>Different from other astronomical objects which could be detected in any wavelength at any time, GRBs must be observed as soon as possible due to the rapid fading of the afterglow.</a:t>
            </a:r>
            <a:endParaRPr/>
          </a:p>
          <a:p>
            <a:pPr indent="-317500" lvl="0" marL="457200" rtl="0" algn="l">
              <a:spcBef>
                <a:spcPts val="0"/>
              </a:spcBef>
              <a:spcAft>
                <a:spcPts val="0"/>
              </a:spcAft>
              <a:buSzPts val="1400"/>
              <a:buChar char="●"/>
            </a:pPr>
            <a:r>
              <a:rPr lang="en-US"/>
              <a:t>Besides being strong </a:t>
            </a:r>
            <a:r>
              <a:rPr lang="en-US"/>
              <a:t>emitters</a:t>
            </a:r>
            <a:r>
              <a:rPr lang="en-US"/>
              <a:t> across the EM-spectrum, GRBs are also sources of non-EM radiation; such as ultra-high-energy cosmic rays (</a:t>
            </a:r>
            <a:r>
              <a:rPr lang="en-US"/>
              <a:t>subatomic</a:t>
            </a:r>
            <a:r>
              <a:rPr lang="en-US"/>
              <a:t> particles, million times </a:t>
            </a:r>
            <a:r>
              <a:rPr lang="en-US"/>
              <a:t>greater</a:t>
            </a:r>
            <a:r>
              <a:rPr lang="en-US"/>
              <a:t> than LHC), neutrinos and gravitational waves (ripples in spacetime caused by the acceleration of massive objects).</a:t>
            </a:r>
            <a:endParaRPr/>
          </a:p>
          <a:p>
            <a:pPr indent="-317500" lvl="0" marL="457200" rtl="0" algn="l">
              <a:spcBef>
                <a:spcPts val="0"/>
              </a:spcBef>
              <a:spcAft>
                <a:spcPts val="0"/>
              </a:spcAft>
              <a:buSzPts val="1400"/>
              <a:buChar char="●"/>
            </a:pPr>
            <a:r>
              <a:rPr lang="en-US"/>
              <a:t>Direct observation of GW 170817 associated with GRB 170817A, which is </a:t>
            </a:r>
            <a:r>
              <a:rPr lang="en-US"/>
              <a:t>believed to be the merger of two neutron stars. Exciting that the LIGO-VIRGO observatory will commence operation again this month.</a:t>
            </a:r>
            <a:endParaRPr/>
          </a:p>
        </p:txBody>
      </p:sp>
      <p:sp>
        <p:nvSpPr>
          <p:cNvPr id="58" name="Google Shape;58;g23cf8642db2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e6a2e77cf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e6a2e77cf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Vela satellites (1963): The first GRBs were discovered by the Vela satellites, which were designed to detect gamma rays from potential nuclear bomb tests after the Partial Test Ban Treaty was signed.</a:t>
            </a:r>
            <a:endParaRPr/>
          </a:p>
          <a:p>
            <a:pPr indent="-317500" lvl="0" marL="457200" rtl="0" algn="l">
              <a:spcBef>
                <a:spcPts val="0"/>
              </a:spcBef>
              <a:spcAft>
                <a:spcPts val="0"/>
              </a:spcAft>
              <a:buSzPts val="1400"/>
              <a:buChar char="●"/>
            </a:pPr>
            <a:r>
              <a:rPr lang="en-US"/>
              <a:t>CGRO/BATSE (1991): BATSE onboard the CGRO revealed the isotropic distribution of GRBs, which hinted at their extragalactic nature.</a:t>
            </a:r>
            <a:endParaRPr/>
          </a:p>
          <a:p>
            <a:pPr indent="-317500" lvl="0" marL="457200" rtl="0" algn="l">
              <a:spcBef>
                <a:spcPts val="0"/>
              </a:spcBef>
              <a:spcAft>
                <a:spcPts val="0"/>
              </a:spcAft>
              <a:buSzPts val="1400"/>
              <a:buChar char="●"/>
            </a:pPr>
            <a:r>
              <a:rPr lang="en-US"/>
              <a:t>BeppoSAX (1996): The BeppoSAX satellite was the first to identify an X-ray afterglow associated with a GRB, leading to the localization of GRBs and the discovery of their host galaxies.</a:t>
            </a:r>
            <a:endParaRPr/>
          </a:p>
          <a:p>
            <a:pPr indent="-317500" lvl="0" marL="457200" rtl="0" algn="l">
              <a:spcBef>
                <a:spcPts val="0"/>
              </a:spcBef>
              <a:spcAft>
                <a:spcPts val="0"/>
              </a:spcAft>
              <a:buSzPts val="1400"/>
              <a:buChar char="●"/>
            </a:pPr>
            <a:r>
              <a:rPr lang="en-US"/>
              <a:t>Swift satellite (2004): Launched in 2004, Swift was specifically designed for the rapid detection and follow-up of GRBs, greatly contributing to our understanding of these events.</a:t>
            </a:r>
            <a:endParaRPr/>
          </a:p>
          <a:p>
            <a:pPr indent="-317500" lvl="0" marL="457200" rtl="0" algn="l">
              <a:spcBef>
                <a:spcPts val="0"/>
              </a:spcBef>
              <a:spcAft>
                <a:spcPts val="0"/>
              </a:spcAft>
              <a:buSzPts val="1400"/>
              <a:buChar char="●"/>
            </a:pPr>
            <a:r>
              <a:rPr lang="en-US"/>
              <a:t>Current detection rate: Today, we detect approximately one GRB every day, providing valuable insights into some of the most energetic and distant phenomena in the universe.</a:t>
            </a:r>
            <a:endParaRPr/>
          </a:p>
        </p:txBody>
      </p:sp>
      <p:sp>
        <p:nvSpPr>
          <p:cNvPr id="65" name="Google Shape;65;g23e6a2e77cf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3f3400ea4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3f3400ea4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ISS</a:t>
            </a:r>
            <a:endParaRPr/>
          </a:p>
        </p:txBody>
      </p:sp>
      <p:sp>
        <p:nvSpPr>
          <p:cNvPr id="74" name="Google Shape;74;g23f3400ea45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ASIM is hosted on board ISS</a:t>
            </a:r>
            <a:endParaRPr/>
          </a:p>
          <a:p>
            <a:pPr indent="0" lvl="0" marL="0" rtl="0" algn="l">
              <a:spcBef>
                <a:spcPts val="0"/>
              </a:spcBef>
              <a:spcAft>
                <a:spcPts val="0"/>
              </a:spcAft>
              <a:buNone/>
            </a:pPr>
            <a:r>
              <a:rPr lang="en-US"/>
              <a:t>First systematic exploration of cosmological gamma-rays.</a:t>
            </a:r>
            <a:endParaRPr/>
          </a:p>
          <a:p>
            <a:pPr indent="0" lvl="0" marL="0" rtl="0" algn="l">
              <a:spcBef>
                <a:spcPts val="0"/>
              </a:spcBef>
              <a:spcAft>
                <a:spcPts val="0"/>
              </a:spcAft>
              <a:buNone/>
            </a:pPr>
            <a:r>
              <a:rPr lang="en-US"/>
              <a:t>Secondary science target for ASIM</a:t>
            </a:r>
            <a:endParaRPr/>
          </a:p>
        </p:txBody>
      </p:sp>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f3400ea45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f3400ea45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 The ASIM instrument is a suite of detectors designed to study transient luminous events (TLEs) and Terrestial Gamma-rays (TGFs) in the Earth's atmosphere.</a:t>
            </a:r>
            <a:endParaRPr/>
          </a:p>
          <a:p>
            <a:pPr indent="0" lvl="0" marL="0" rtl="0" algn="l">
              <a:spcBef>
                <a:spcPts val="0"/>
              </a:spcBef>
              <a:spcAft>
                <a:spcPts val="0"/>
              </a:spcAft>
              <a:buClr>
                <a:schemeClr val="dk1"/>
              </a:buClr>
              <a:buSzPts val="1100"/>
              <a:buFont typeface="Arial"/>
              <a:buNone/>
            </a:pPr>
            <a:r>
              <a:rPr lang="en-US"/>
              <a:t>2. ASIM consists of two main components: the Modular X-ray and Gamma-ray Sensor (MXGS) and the Modular Multispectral Imaging Assembly (MMIA). The MXGS is designed to detect X-rays and gamma rays, while the MMIA includes two cameras and three high-speed photometers used for lightning and TLE detection.</a:t>
            </a:r>
            <a:endParaRPr/>
          </a:p>
          <a:p>
            <a:pPr indent="0" lvl="0" marL="0" rtl="0" algn="l">
              <a:spcBef>
                <a:spcPts val="0"/>
              </a:spcBef>
              <a:spcAft>
                <a:spcPts val="0"/>
              </a:spcAft>
              <a:buClr>
                <a:schemeClr val="dk1"/>
              </a:buClr>
              <a:buSzPts val="1100"/>
              <a:buFont typeface="Arial"/>
              <a:buNone/>
            </a:pPr>
            <a:r>
              <a:rPr lang="en-US"/>
              <a:t>3. The Konus-WIND instrument is a gamma-ray burst detector that has been in operation since 1994 and has detected thousands of GRBs.</a:t>
            </a:r>
            <a:endParaRPr/>
          </a:p>
          <a:p>
            <a:pPr indent="0" lvl="0" marL="0" rtl="0" algn="l">
              <a:spcBef>
                <a:spcPts val="0"/>
              </a:spcBef>
              <a:spcAft>
                <a:spcPts val="0"/>
              </a:spcAft>
              <a:buClr>
                <a:schemeClr val="dk1"/>
              </a:buClr>
              <a:buSzPts val="1100"/>
              <a:buFont typeface="Arial"/>
              <a:buNone/>
            </a:pPr>
            <a:r>
              <a:rPr lang="en-US"/>
              <a:t>4. The Fermi Gamma-ray Space Telescope is another instrument used to study GRBs, which has detected hundreds of these events since its launch in 2008.</a:t>
            </a:r>
            <a:endParaRPr/>
          </a:p>
          <a:p>
            <a:pPr indent="0" lvl="0" marL="0" rtl="0" algn="l">
              <a:spcBef>
                <a:spcPts val="0"/>
              </a:spcBef>
              <a:spcAft>
                <a:spcPts val="0"/>
              </a:spcAft>
              <a:buClr>
                <a:schemeClr val="dk1"/>
              </a:buClr>
              <a:buSzPts val="1100"/>
              <a:buFont typeface="Arial"/>
              <a:buNone/>
            </a:pPr>
            <a:r>
              <a:rPr lang="en-US"/>
              <a:t>5. ASIM is unique among GRB detectors in that it is located on the International Space Station (ISS), which provides a stable platform for observing TLEs and GRBs without atmospheric interference. This allows ASIM to detect and study TLEs and GRBs with high precision and accuracy.</a:t>
            </a:r>
            <a:endParaRPr/>
          </a:p>
          <a:p>
            <a:pPr indent="0" lvl="0" marL="0" rtl="0" algn="l">
              <a:spcBef>
                <a:spcPts val="0"/>
              </a:spcBef>
              <a:spcAft>
                <a:spcPts val="0"/>
              </a:spcAft>
              <a:buClr>
                <a:schemeClr val="dk1"/>
              </a:buClr>
              <a:buSzPts val="1100"/>
              <a:buFont typeface="Arial"/>
              <a:buNone/>
            </a:pPr>
            <a:r>
              <a:rPr lang="en-US"/>
              <a:t>6. ASIM has detected several GRBs since its launch in 2018, including GRB 200415A, which was a magnetar flare. Due to the rapid detection capabilities of ASIM, it was able to capture this event, while other instruments such as Fermi and Konus-WIND were saturated. These detections have provided valuable insights into the physics of these events and have helped to improve our understanding of the universe.</a:t>
            </a:r>
            <a:endParaRPr/>
          </a:p>
          <a:p>
            <a:pPr indent="0" lvl="0" marL="0" rtl="0" algn="l">
              <a:spcBef>
                <a:spcPts val="0"/>
              </a:spcBef>
              <a:spcAft>
                <a:spcPts val="0"/>
              </a:spcAft>
              <a:buNone/>
            </a:pPr>
            <a:r>
              <a:t/>
            </a:r>
            <a:endParaRPr/>
          </a:p>
        </p:txBody>
      </p:sp>
      <p:sp>
        <p:nvSpPr>
          <p:cNvPr id="88" name="Google Shape;88;g23f3400ea45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 name="Shape 11"/>
        <p:cNvGrpSpPr/>
        <p:nvPr/>
      </p:nvGrpSpPr>
      <p:grpSpPr>
        <a:xfrm>
          <a:off x="0" y="0"/>
          <a:ext cx="0" cy="0"/>
          <a:chOff x="0" y="0"/>
          <a:chExt cx="0" cy="0"/>
        </a:xfrm>
      </p:grpSpPr>
      <p:sp>
        <p:nvSpPr>
          <p:cNvPr id="12" name="Google Shape;12;p5"/>
          <p:cNvSpPr txBox="1"/>
          <p:nvPr>
            <p:ph idx="1" type="body"/>
          </p:nvPr>
        </p:nvSpPr>
        <p:spPr>
          <a:xfrm>
            <a:off x="1117600" y="3402633"/>
            <a:ext cx="6378575" cy="11064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6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5"/>
          <p:cNvSpPr txBox="1"/>
          <p:nvPr>
            <p:ph idx="2" type="body"/>
          </p:nvPr>
        </p:nvSpPr>
        <p:spPr>
          <a:xfrm>
            <a:off x="1117599" y="1916113"/>
            <a:ext cx="6378575" cy="1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vo"/>
                <a:ea typeface="Arvo"/>
                <a:cs typeface="Arvo"/>
                <a:sym typeface="Arvo"/>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vo"/>
                <a:ea typeface="Arvo"/>
                <a:cs typeface="Arvo"/>
                <a:sym typeface="Arvo"/>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Arvo"/>
                <a:ea typeface="Arvo"/>
                <a:cs typeface="Arvo"/>
                <a:sym typeface="Arvo"/>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Arvo"/>
                <a:ea typeface="Arvo"/>
                <a:cs typeface="Arvo"/>
                <a:sym typeface="Arvo"/>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Arvo"/>
                <a:ea typeface="Arvo"/>
                <a:cs typeface="Arvo"/>
                <a:sym typeface="Arv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7"/>
          <p:cNvSpPr txBox="1"/>
          <p:nvPr>
            <p:ph idx="1" type="body"/>
          </p:nvPr>
        </p:nvSpPr>
        <p:spPr>
          <a:xfrm>
            <a:off x="323850" y="188640"/>
            <a:ext cx="5472113" cy="431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40"/>
              </a:spcBef>
              <a:spcAft>
                <a:spcPts val="0"/>
              </a:spcAft>
              <a:buClr>
                <a:srgbClr val="660066"/>
              </a:buClr>
              <a:buSzPts val="1200"/>
              <a:buFont typeface="Arial"/>
              <a:buNone/>
              <a:defRPr b="0" i="0" sz="1200" u="none" cap="none" strike="noStrike">
                <a:solidFill>
                  <a:srgbClr val="660066"/>
                </a:solidFill>
                <a:latin typeface="Arvo"/>
                <a:ea typeface="Arvo"/>
                <a:cs typeface="Arvo"/>
                <a:sym typeface="Arv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7"/>
          <p:cNvSpPr txBox="1"/>
          <p:nvPr>
            <p:ph idx="2" type="body"/>
          </p:nvPr>
        </p:nvSpPr>
        <p:spPr>
          <a:xfrm>
            <a:off x="539552" y="1196975"/>
            <a:ext cx="7200900" cy="5032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1pPr>
            <a:lvl2pPr indent="-228600" lvl="1" marL="9144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7"/>
          <p:cNvSpPr txBox="1"/>
          <p:nvPr>
            <p:ph idx="3" type="body"/>
          </p:nvPr>
        </p:nvSpPr>
        <p:spPr>
          <a:xfrm>
            <a:off x="539750" y="1700808"/>
            <a:ext cx="7200900" cy="3168650"/>
          </a:xfrm>
          <a:prstGeom prst="rect">
            <a:avLst/>
          </a:prstGeom>
          <a:noFill/>
          <a:ln>
            <a:noFill/>
          </a:ln>
        </p:spPr>
        <p:txBody>
          <a:bodyPr anchorCtr="0" anchor="t" bIns="45700" lIns="91425" spcFirstLastPara="1" rIns="91425" wrap="square" tIns="45700">
            <a:noAutofit/>
          </a:bodyPr>
          <a:lstStyle>
            <a:lvl1pPr indent="-335915" lvl="0" marL="457200" marR="0" rtl="0" algn="l">
              <a:lnSpc>
                <a:spcPct val="100000"/>
              </a:lnSpc>
              <a:spcBef>
                <a:spcPts val="260"/>
              </a:spcBef>
              <a:spcAft>
                <a:spcPts val="0"/>
              </a:spcAft>
              <a:buClr>
                <a:schemeClr val="dk1"/>
              </a:buClr>
              <a:buSzPts val="1690"/>
              <a:buFont typeface="Arial"/>
              <a:buChar char="•"/>
              <a:defRPr b="0" i="0" sz="13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8"/>
          <p:cNvSpPr txBox="1"/>
          <p:nvPr>
            <p:ph idx="1" type="body"/>
          </p:nvPr>
        </p:nvSpPr>
        <p:spPr>
          <a:xfrm>
            <a:off x="323850" y="188640"/>
            <a:ext cx="5472113" cy="431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40"/>
              </a:spcBef>
              <a:spcAft>
                <a:spcPts val="0"/>
              </a:spcAft>
              <a:buClr>
                <a:srgbClr val="660066"/>
              </a:buClr>
              <a:buSzPts val="1200"/>
              <a:buFont typeface="Arial"/>
              <a:buNone/>
              <a:defRPr b="0" i="0" sz="1200" u="none" cap="none" strike="noStrike">
                <a:solidFill>
                  <a:srgbClr val="660066"/>
                </a:solidFill>
                <a:latin typeface="Arvo"/>
                <a:ea typeface="Arvo"/>
                <a:cs typeface="Arvo"/>
                <a:sym typeface="Arv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8"/>
          <p:cNvSpPr txBox="1"/>
          <p:nvPr>
            <p:ph idx="2" type="body"/>
          </p:nvPr>
        </p:nvSpPr>
        <p:spPr>
          <a:xfrm>
            <a:off x="539552" y="1196975"/>
            <a:ext cx="7200900" cy="5032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1pPr>
            <a:lvl2pPr indent="-228600" lvl="1" marL="9144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vo"/>
                <a:ea typeface="Arvo"/>
                <a:cs typeface="Arvo"/>
                <a:sym typeface="Arv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8"/>
          <p:cNvSpPr txBox="1"/>
          <p:nvPr>
            <p:ph idx="3" type="body"/>
          </p:nvPr>
        </p:nvSpPr>
        <p:spPr>
          <a:xfrm>
            <a:off x="539750" y="1700808"/>
            <a:ext cx="5544418" cy="3168650"/>
          </a:xfrm>
          <a:prstGeom prst="rect">
            <a:avLst/>
          </a:prstGeom>
          <a:noFill/>
          <a:ln>
            <a:noFill/>
          </a:ln>
        </p:spPr>
        <p:txBody>
          <a:bodyPr anchorCtr="0" anchor="t" bIns="45700" lIns="91425" spcFirstLastPara="1" rIns="91425" wrap="square" tIns="45700">
            <a:noAutofit/>
          </a:bodyPr>
          <a:lstStyle>
            <a:lvl1pPr indent="-335915" lvl="0" marL="457200" marR="0" rtl="0" algn="l">
              <a:lnSpc>
                <a:spcPct val="100000"/>
              </a:lnSpc>
              <a:spcBef>
                <a:spcPts val="260"/>
              </a:spcBef>
              <a:spcAft>
                <a:spcPts val="0"/>
              </a:spcAft>
              <a:buClr>
                <a:schemeClr val="dk1"/>
              </a:buClr>
              <a:buSzPts val="1690"/>
              <a:buFont typeface="Arial"/>
              <a:buChar char="•"/>
              <a:defRPr b="0" i="0" sz="13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8"/>
          <p:cNvSpPr/>
          <p:nvPr>
            <p:ph idx="4" type="pic"/>
          </p:nvPr>
        </p:nvSpPr>
        <p:spPr>
          <a:xfrm>
            <a:off x="6372225" y="1700213"/>
            <a:ext cx="2303463" cy="2881312"/>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BCSS_PPT_ERC_25-02-2016.jpg" id="10" name="Google Shape;10;p4"/>
          <p:cNvPicPr preferRelativeResize="0"/>
          <p:nvPr/>
        </p:nvPicPr>
        <p:blipFill rotWithShape="1">
          <a:blip r:embed="rId1">
            <a:alphaModFix/>
          </a:blip>
          <a:srcRect b="0" l="0" r="0" t="0"/>
          <a:stretch/>
        </p:blipFill>
        <p:spPr>
          <a:xfrm>
            <a:off x="0" y="-11912"/>
            <a:ext cx="9144000" cy="68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pic>
        <p:nvPicPr>
          <p:cNvPr descr="BCSS_PPT_v4_p2_19-01-2014.jpg" id="15" name="Google Shape;15;p6"/>
          <p:cNvPicPr preferRelativeResize="0"/>
          <p:nvPr/>
        </p:nvPicPr>
        <p:blipFill rotWithShape="1">
          <a:blip r:embed="rId1">
            <a:alphaModFix/>
          </a:blip>
          <a:srcRect b="0" l="0" r="0" t="0"/>
          <a:stretch/>
        </p:blipFill>
        <p:spPr>
          <a:xfrm>
            <a:off x="-145143" y="0"/>
            <a:ext cx="9144000" cy="687003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9.jpg"/><Relationship Id="rId5" Type="http://schemas.openxmlformats.org/officeDocument/2006/relationships/image" Target="../media/image15.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bBCArmUPgCw"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nR7SIrTktU5ZbmeEUIvI3xKsPjL3O8Q4/view"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1"/>
          <p:cNvSpPr txBox="1"/>
          <p:nvPr>
            <p:ph idx="1" type="body"/>
          </p:nvPr>
        </p:nvSpPr>
        <p:spPr>
          <a:xfrm>
            <a:off x="2110150" y="5443375"/>
            <a:ext cx="4268100" cy="41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300"/>
              <a:buNone/>
            </a:pPr>
            <a:r>
              <a:rPr b="1" i="1" lang="en-US"/>
              <a:t>Master Thesis in Space Physics </a:t>
            </a:r>
            <a:r>
              <a:rPr b="1" i="1" lang="en-US"/>
              <a:t>by Andreas Ramsli</a:t>
            </a:r>
            <a:endParaRPr b="1" i="1"/>
          </a:p>
        </p:txBody>
      </p:sp>
      <p:sp>
        <p:nvSpPr>
          <p:cNvPr id="30" name="Google Shape;30;p1"/>
          <p:cNvSpPr txBox="1"/>
          <p:nvPr>
            <p:ph idx="2" type="body"/>
          </p:nvPr>
        </p:nvSpPr>
        <p:spPr>
          <a:xfrm>
            <a:off x="277650" y="1374700"/>
            <a:ext cx="8801700" cy="65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vo"/>
              <a:buNone/>
            </a:pPr>
            <a:r>
              <a:rPr b="1" lang="en-US"/>
              <a:t>OBSERVATION OF COSMIC GAMMA-RAY BURSTS WITH THE ASIM MISSION ONBOARD THE INTERNATIONAL SPACE STATION</a:t>
            </a:r>
            <a:endParaRPr b="1"/>
          </a:p>
        </p:txBody>
      </p:sp>
      <p:pic>
        <p:nvPicPr>
          <p:cNvPr id="31" name="Google Shape;31;p1"/>
          <p:cNvPicPr preferRelativeResize="0"/>
          <p:nvPr/>
        </p:nvPicPr>
        <p:blipFill>
          <a:blip r:embed="rId3">
            <a:alphaModFix/>
          </a:blip>
          <a:stretch>
            <a:fillRect/>
          </a:stretch>
        </p:blipFill>
        <p:spPr>
          <a:xfrm>
            <a:off x="1668525" y="2248712"/>
            <a:ext cx="5304503" cy="29728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3f3400ea45_0_0"/>
          <p:cNvSpPr txBox="1"/>
          <p:nvPr>
            <p:ph idx="1" type="body"/>
          </p:nvPr>
        </p:nvSpPr>
        <p:spPr>
          <a:xfrm>
            <a:off x="365500" y="28549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pic>
        <p:nvPicPr>
          <p:cNvPr id="99" name="Google Shape;99;g23f3400ea45_0_0"/>
          <p:cNvPicPr preferRelativeResize="0"/>
          <p:nvPr/>
        </p:nvPicPr>
        <p:blipFill>
          <a:blip r:embed="rId3">
            <a:alphaModFix/>
          </a:blip>
          <a:stretch>
            <a:fillRect/>
          </a:stretch>
        </p:blipFill>
        <p:spPr>
          <a:xfrm>
            <a:off x="910925" y="819075"/>
            <a:ext cx="7322149" cy="577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490648d7b0_1_4"/>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06" name="Google Shape;106;g1490648d7b0_1_4"/>
          <p:cNvSpPr txBox="1"/>
          <p:nvPr>
            <p:ph idx="2" type="body"/>
          </p:nvPr>
        </p:nvSpPr>
        <p:spPr>
          <a:xfrm>
            <a:off x="244175" y="908675"/>
            <a:ext cx="35040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Spacecrafts &amp; Instrumentation</a:t>
            </a:r>
            <a:endParaRPr/>
          </a:p>
        </p:txBody>
      </p:sp>
      <p:pic>
        <p:nvPicPr>
          <p:cNvPr id="107" name="Google Shape;107;g1490648d7b0_1_4"/>
          <p:cNvPicPr preferRelativeResize="0"/>
          <p:nvPr/>
        </p:nvPicPr>
        <p:blipFill>
          <a:blip r:embed="rId3">
            <a:alphaModFix/>
          </a:blip>
          <a:stretch>
            <a:fillRect/>
          </a:stretch>
        </p:blipFill>
        <p:spPr>
          <a:xfrm>
            <a:off x="1429548" y="4991948"/>
            <a:ext cx="3180556" cy="1866062"/>
          </a:xfrm>
          <a:prstGeom prst="rect">
            <a:avLst/>
          </a:prstGeom>
          <a:noFill/>
          <a:ln>
            <a:noFill/>
          </a:ln>
        </p:spPr>
      </p:pic>
      <p:pic>
        <p:nvPicPr>
          <p:cNvPr id="108" name="Google Shape;108;g1490648d7b0_1_4"/>
          <p:cNvPicPr preferRelativeResize="0"/>
          <p:nvPr/>
        </p:nvPicPr>
        <p:blipFill>
          <a:blip r:embed="rId4">
            <a:alphaModFix/>
          </a:blip>
          <a:stretch>
            <a:fillRect/>
          </a:stretch>
        </p:blipFill>
        <p:spPr>
          <a:xfrm>
            <a:off x="6079896" y="4261700"/>
            <a:ext cx="2096929" cy="2554225"/>
          </a:xfrm>
          <a:prstGeom prst="rect">
            <a:avLst/>
          </a:prstGeom>
          <a:noFill/>
          <a:ln>
            <a:noFill/>
          </a:ln>
        </p:spPr>
      </p:pic>
      <p:pic>
        <p:nvPicPr>
          <p:cNvPr id="109" name="Google Shape;109;g1490648d7b0_1_4"/>
          <p:cNvPicPr preferRelativeResize="0"/>
          <p:nvPr/>
        </p:nvPicPr>
        <p:blipFill>
          <a:blip r:embed="rId5">
            <a:alphaModFix/>
          </a:blip>
          <a:stretch>
            <a:fillRect/>
          </a:stretch>
        </p:blipFill>
        <p:spPr>
          <a:xfrm>
            <a:off x="244175" y="1297500"/>
            <a:ext cx="4954738" cy="3767159"/>
          </a:xfrm>
          <a:prstGeom prst="rect">
            <a:avLst/>
          </a:prstGeom>
          <a:noFill/>
          <a:ln>
            <a:noFill/>
          </a:ln>
        </p:spPr>
      </p:pic>
      <p:sp>
        <p:nvSpPr>
          <p:cNvPr id="110" name="Google Shape;110;g1490648d7b0_1_4"/>
          <p:cNvSpPr txBox="1"/>
          <p:nvPr/>
        </p:nvSpPr>
        <p:spPr>
          <a:xfrm>
            <a:off x="6635575" y="929375"/>
            <a:ext cx="11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Arvo"/>
                <a:ea typeface="Arvo"/>
                <a:cs typeface="Arvo"/>
                <a:sym typeface="Arvo"/>
              </a:rPr>
              <a:t>ASIM</a:t>
            </a:r>
            <a:endParaRPr sz="1800">
              <a:latin typeface="Arvo"/>
              <a:ea typeface="Arvo"/>
              <a:cs typeface="Arvo"/>
              <a:sym typeface="Arvo"/>
            </a:endParaRPr>
          </a:p>
        </p:txBody>
      </p:sp>
      <p:sp>
        <p:nvSpPr>
          <p:cNvPr id="111" name="Google Shape;111;g1490648d7b0_1_4"/>
          <p:cNvSpPr txBox="1"/>
          <p:nvPr/>
        </p:nvSpPr>
        <p:spPr>
          <a:xfrm>
            <a:off x="6698275" y="3800000"/>
            <a:ext cx="102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Arvo"/>
                <a:ea typeface="Arvo"/>
                <a:cs typeface="Arvo"/>
                <a:sym typeface="Arvo"/>
              </a:rPr>
              <a:t>KW</a:t>
            </a:r>
            <a:endParaRPr sz="1800">
              <a:latin typeface="Arvo"/>
              <a:ea typeface="Arvo"/>
              <a:cs typeface="Arvo"/>
              <a:sym typeface="Arvo"/>
            </a:endParaRPr>
          </a:p>
        </p:txBody>
      </p:sp>
      <p:sp>
        <p:nvSpPr>
          <p:cNvPr id="112" name="Google Shape;112;g1490648d7b0_1_4"/>
          <p:cNvSpPr txBox="1"/>
          <p:nvPr/>
        </p:nvSpPr>
        <p:spPr>
          <a:xfrm>
            <a:off x="3512300" y="5164325"/>
            <a:ext cx="145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Arvo"/>
                <a:ea typeface="Arvo"/>
                <a:cs typeface="Arvo"/>
                <a:sym typeface="Arvo"/>
              </a:rPr>
              <a:t>Fermi</a:t>
            </a:r>
            <a:endParaRPr sz="1800">
              <a:latin typeface="Arvo"/>
              <a:ea typeface="Arvo"/>
              <a:cs typeface="Arvo"/>
              <a:sym typeface="Arvo"/>
            </a:endParaRPr>
          </a:p>
        </p:txBody>
      </p:sp>
      <p:pic>
        <p:nvPicPr>
          <p:cNvPr id="113" name="Google Shape;113;g1490648d7b0_1_4"/>
          <p:cNvPicPr preferRelativeResize="0"/>
          <p:nvPr/>
        </p:nvPicPr>
        <p:blipFill>
          <a:blip r:embed="rId6">
            <a:alphaModFix/>
          </a:blip>
          <a:stretch>
            <a:fillRect/>
          </a:stretch>
        </p:blipFill>
        <p:spPr>
          <a:xfrm>
            <a:off x="5639250" y="1297500"/>
            <a:ext cx="2978225" cy="2554226"/>
          </a:xfrm>
          <a:prstGeom prst="rect">
            <a:avLst/>
          </a:prstGeom>
          <a:noFill/>
          <a:ln>
            <a:noFill/>
          </a:ln>
        </p:spPr>
      </p:pic>
      <p:cxnSp>
        <p:nvCxnSpPr>
          <p:cNvPr id="114" name="Google Shape;114;g1490648d7b0_1_4"/>
          <p:cNvCxnSpPr/>
          <p:nvPr/>
        </p:nvCxnSpPr>
        <p:spPr>
          <a:xfrm rot="10800000">
            <a:off x="7857450" y="3567700"/>
            <a:ext cx="791400" cy="58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3f3400ea45_0_48"/>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21" name="Google Shape;121;g23f3400ea45_0_48"/>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sz="1800"/>
              <a:t>Data Sources and Detection Process for Gamma-Ray Bursts</a:t>
            </a:r>
            <a:endParaRPr sz="1900"/>
          </a:p>
        </p:txBody>
      </p:sp>
      <p:sp>
        <p:nvSpPr>
          <p:cNvPr id="122" name="Google Shape;122;g23f3400ea45_0_48"/>
          <p:cNvSpPr txBox="1"/>
          <p:nvPr>
            <p:ph idx="3" type="body"/>
          </p:nvPr>
        </p:nvSpPr>
        <p:spPr>
          <a:xfrm>
            <a:off x="539551" y="1884524"/>
            <a:ext cx="5932200" cy="1599000"/>
          </a:xfrm>
          <a:prstGeom prst="rect">
            <a:avLst/>
          </a:prstGeom>
        </p:spPr>
        <p:txBody>
          <a:bodyPr anchorCtr="0" anchor="t" bIns="45700" lIns="91425" spcFirstLastPara="1" rIns="91425" wrap="square" tIns="45700">
            <a:noAutofit/>
          </a:bodyPr>
          <a:lstStyle/>
          <a:p>
            <a:pPr indent="-354965" lvl="0" marL="457200" rtl="0" algn="l">
              <a:spcBef>
                <a:spcPts val="260"/>
              </a:spcBef>
              <a:spcAft>
                <a:spcPts val="0"/>
              </a:spcAft>
              <a:buSzPts val="1990"/>
              <a:buChar char="•"/>
            </a:pPr>
            <a:r>
              <a:rPr lang="en-US" sz="1600"/>
              <a:t>IPN: Collaborative effort for GRB detection and location</a:t>
            </a:r>
            <a:endParaRPr sz="1600"/>
          </a:p>
          <a:p>
            <a:pPr indent="-354965" lvl="0" marL="457200" rtl="0" algn="l">
              <a:spcBef>
                <a:spcPts val="0"/>
              </a:spcBef>
              <a:spcAft>
                <a:spcPts val="0"/>
              </a:spcAft>
              <a:buSzPts val="1990"/>
              <a:buChar char="•"/>
            </a:pPr>
            <a:r>
              <a:rPr lang="en-US" sz="1600"/>
              <a:t>GRBweb &amp; GCN archive: Near real-time GRB information</a:t>
            </a:r>
            <a:endParaRPr sz="1600"/>
          </a:p>
          <a:p>
            <a:pPr indent="-354965" lvl="0" marL="457200" rtl="0" algn="l">
              <a:spcBef>
                <a:spcPts val="0"/>
              </a:spcBef>
              <a:spcAft>
                <a:spcPts val="0"/>
              </a:spcAft>
              <a:buSzPts val="1990"/>
              <a:buChar char="•"/>
            </a:pPr>
            <a:r>
              <a:rPr lang="en-US" sz="1600"/>
              <a:t>ASIM data: Local database &amp; custom software</a:t>
            </a:r>
            <a:endParaRPr sz="1600"/>
          </a:p>
          <a:p>
            <a:pPr indent="-354965" lvl="0" marL="457200" rtl="0" algn="l">
              <a:spcBef>
                <a:spcPts val="0"/>
              </a:spcBef>
              <a:spcAft>
                <a:spcPts val="0"/>
              </a:spcAft>
              <a:buSzPts val="1990"/>
              <a:buChar char="•"/>
            </a:pPr>
            <a:r>
              <a:rPr lang="en-US" sz="1600"/>
              <a:t>Konus-WIND data: Provided by research colleagues</a:t>
            </a:r>
            <a:endParaRPr sz="1600"/>
          </a:p>
          <a:p>
            <a:pPr indent="-354965" lvl="0" marL="457200" rtl="0" algn="l">
              <a:spcBef>
                <a:spcPts val="0"/>
              </a:spcBef>
              <a:spcAft>
                <a:spcPts val="0"/>
              </a:spcAft>
              <a:buSzPts val="1990"/>
              <a:buChar char="•"/>
            </a:pPr>
            <a:r>
              <a:rPr lang="en-US" sz="1600"/>
              <a:t>Fermi/GBM data: Sourced from Fermi/GBM burst database</a:t>
            </a:r>
            <a:endParaRPr sz="1600"/>
          </a:p>
        </p:txBody>
      </p:sp>
      <p:pic>
        <p:nvPicPr>
          <p:cNvPr id="123" name="Google Shape;123;g23f3400ea45_0_48"/>
          <p:cNvPicPr preferRelativeResize="0"/>
          <p:nvPr/>
        </p:nvPicPr>
        <p:blipFill>
          <a:blip r:embed="rId3">
            <a:alphaModFix/>
          </a:blip>
          <a:stretch>
            <a:fillRect/>
          </a:stretch>
        </p:blipFill>
        <p:spPr>
          <a:xfrm>
            <a:off x="264165" y="3667975"/>
            <a:ext cx="8691861" cy="285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490648d7b0_0_0"/>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30" name="Google Shape;130;g1490648d7b0_0_0"/>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Methodology for Joint Spectral Analysis of GRBs</a:t>
            </a:r>
            <a:endParaRPr/>
          </a:p>
        </p:txBody>
      </p:sp>
      <p:sp>
        <p:nvSpPr>
          <p:cNvPr id="131" name="Google Shape;131;g1490648d7b0_0_0"/>
          <p:cNvSpPr txBox="1"/>
          <p:nvPr>
            <p:ph idx="3" type="body"/>
          </p:nvPr>
        </p:nvSpPr>
        <p:spPr>
          <a:xfrm>
            <a:off x="539750" y="1700800"/>
            <a:ext cx="8401800" cy="48447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Font typeface="Arvo"/>
              <a:buChar char="•"/>
            </a:pPr>
            <a:r>
              <a:rPr lang="en-US">
                <a:latin typeface="Arvo"/>
                <a:ea typeface="Arvo"/>
                <a:cs typeface="Arvo"/>
                <a:sym typeface="Arvo"/>
              </a:rPr>
              <a:t>Comprehensive workflow for joint spectral analysis</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a:p>
            <a:pPr indent="-335915" lvl="0" marL="457200" rtl="0" algn="l">
              <a:spcBef>
                <a:spcPts val="260"/>
              </a:spcBef>
              <a:spcAft>
                <a:spcPts val="0"/>
              </a:spcAft>
              <a:buSzPts val="1690"/>
              <a:buFont typeface="Arvo"/>
              <a:buChar char="•"/>
            </a:pPr>
            <a:r>
              <a:rPr lang="en-US">
                <a:latin typeface="Arvo"/>
                <a:ea typeface="Arvo"/>
                <a:cs typeface="Arvo"/>
                <a:sym typeface="Arvo"/>
              </a:rPr>
              <a:t>GRB identification: ASIM trigger list, IPN, and GRBweb collaboration</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a:p>
            <a:pPr indent="-335915" lvl="0" marL="457200" rtl="0" algn="l">
              <a:spcBef>
                <a:spcPts val="260"/>
              </a:spcBef>
              <a:spcAft>
                <a:spcPts val="0"/>
              </a:spcAft>
              <a:buSzPts val="1690"/>
              <a:buFont typeface="Arvo"/>
              <a:buChar char="•"/>
            </a:pPr>
            <a:r>
              <a:rPr lang="en-US">
                <a:latin typeface="Arvo"/>
                <a:ea typeface="Arvo"/>
                <a:cs typeface="Arvo"/>
                <a:sym typeface="Arvo"/>
              </a:rPr>
              <a:t>ASIM data preparation: extract data, import into a Python env. for data processing</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a:p>
            <a:pPr indent="-335915" lvl="0" marL="457200" rtl="0" algn="l">
              <a:spcBef>
                <a:spcPts val="260"/>
              </a:spcBef>
              <a:spcAft>
                <a:spcPts val="0"/>
              </a:spcAft>
              <a:buSzPts val="1690"/>
              <a:buFont typeface="Arvo"/>
              <a:buChar char="•"/>
            </a:pPr>
            <a:r>
              <a:rPr lang="en-US">
                <a:latin typeface="Arvo"/>
                <a:ea typeface="Arvo"/>
                <a:cs typeface="Arvo"/>
                <a:sym typeface="Arvo"/>
              </a:rPr>
              <a:t>Energy calibration: time-dependent calibration coefficients, quadratic fit</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a:p>
            <a:pPr indent="-335915" lvl="0" marL="457200" rtl="0" algn="l">
              <a:spcBef>
                <a:spcPts val="260"/>
              </a:spcBef>
              <a:spcAft>
                <a:spcPts val="0"/>
              </a:spcAft>
              <a:buSzPts val="1690"/>
              <a:buFont typeface="Arvo"/>
              <a:buChar char="•"/>
            </a:pPr>
            <a:r>
              <a:rPr lang="en-US">
                <a:latin typeface="Arvo"/>
                <a:ea typeface="Arvo"/>
                <a:cs typeface="Arvo"/>
                <a:sym typeface="Arvo"/>
              </a:rPr>
              <a:t>Cross-correlation of light curves: align reference frame, account for different trigger logics and reference times</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a:p>
            <a:pPr indent="-335915" lvl="0" marL="457200" rtl="0" algn="l">
              <a:spcBef>
                <a:spcPts val="260"/>
              </a:spcBef>
              <a:spcAft>
                <a:spcPts val="0"/>
              </a:spcAft>
              <a:buSzPts val="1690"/>
              <a:buFont typeface="Arvo"/>
              <a:buChar char="•"/>
            </a:pPr>
            <a:r>
              <a:rPr lang="en-US">
                <a:latin typeface="Arvo"/>
                <a:ea typeface="Arvo"/>
                <a:cs typeface="Arvo"/>
                <a:sym typeface="Arvo"/>
              </a:rPr>
              <a:t>Cross-correlation process: stingray software package, estimate time lags for highest correlation</a:t>
            </a:r>
            <a:endParaRPr>
              <a:latin typeface="Arvo"/>
              <a:ea typeface="Arvo"/>
              <a:cs typeface="Arvo"/>
              <a:sym typeface="Arvo"/>
            </a:endParaRPr>
          </a:p>
          <a:p>
            <a:pPr indent="0" lvl="0" marL="914400" rtl="0" algn="l">
              <a:spcBef>
                <a:spcPts val="260"/>
              </a:spcBef>
              <a:spcAft>
                <a:spcPts val="0"/>
              </a:spcAft>
              <a:buNone/>
            </a:pPr>
            <a:r>
              <a:t/>
            </a:r>
            <a:endParaRPr>
              <a:latin typeface="Arvo"/>
              <a:ea typeface="Arvo"/>
              <a:cs typeface="Arvo"/>
              <a:sym typeface="Ar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4b3f29fcf2_0_29"/>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38" name="Google Shape;138;g14b3f29fcf2_0_29"/>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Cross </a:t>
            </a:r>
            <a:r>
              <a:rPr lang="en-US"/>
              <a:t>Correlation: GRB 201227A</a:t>
            </a:r>
            <a:endParaRPr/>
          </a:p>
        </p:txBody>
      </p:sp>
      <p:sp>
        <p:nvSpPr>
          <p:cNvPr id="139" name="Google Shape;139;g14b3f29fcf2_0_29"/>
          <p:cNvSpPr txBox="1"/>
          <p:nvPr>
            <p:ph idx="3" type="body"/>
          </p:nvPr>
        </p:nvSpPr>
        <p:spPr>
          <a:xfrm>
            <a:off x="539550" y="1563300"/>
            <a:ext cx="7330500" cy="13782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Align ASIM &amp; FERMI T0: crucial to match Konus-WIND T0</a:t>
            </a:r>
            <a:endParaRPr/>
          </a:p>
          <a:p>
            <a:pPr indent="-335915" lvl="0" marL="457200" rtl="0" algn="l">
              <a:spcBef>
                <a:spcPts val="0"/>
              </a:spcBef>
              <a:spcAft>
                <a:spcPts val="0"/>
              </a:spcAft>
              <a:buSzPts val="1690"/>
              <a:buChar char="●"/>
            </a:pPr>
            <a:r>
              <a:rPr lang="en-US"/>
              <a:t>ASIM &amp; FERMI data </a:t>
            </a:r>
            <a:r>
              <a:rPr lang="en-US"/>
              <a:t>usually</a:t>
            </a:r>
            <a:r>
              <a:rPr lang="en-US"/>
              <a:t> brought into KW reference frame</a:t>
            </a:r>
            <a:endParaRPr/>
          </a:p>
          <a:p>
            <a:pPr indent="-335915" lvl="0" marL="457200" rtl="0" algn="l">
              <a:spcBef>
                <a:spcPts val="0"/>
              </a:spcBef>
              <a:spcAft>
                <a:spcPts val="0"/>
              </a:spcAft>
              <a:buSzPts val="1690"/>
              <a:buChar char="●"/>
            </a:pPr>
            <a:r>
              <a:rPr lang="en-US"/>
              <a:t>KW data duration, </a:t>
            </a:r>
            <a:r>
              <a:rPr lang="en-US"/>
              <a:t>usually</a:t>
            </a:r>
            <a:r>
              <a:rPr lang="en-US"/>
              <a:t> 64 ms</a:t>
            </a:r>
            <a:endParaRPr/>
          </a:p>
          <a:p>
            <a:pPr indent="-335915" lvl="0" marL="457200" rtl="0" algn="l">
              <a:spcBef>
                <a:spcPts val="0"/>
              </a:spcBef>
              <a:spcAft>
                <a:spcPts val="0"/>
              </a:spcAft>
              <a:buSzPts val="1690"/>
              <a:buChar char="●"/>
            </a:pPr>
            <a:r>
              <a:rPr lang="en-US"/>
              <a:t>HED energy range: 350-1500 keV (aligns with KW energy range)</a:t>
            </a:r>
            <a:endParaRPr/>
          </a:p>
          <a:p>
            <a:pPr indent="-335915" lvl="0" marL="457200" rtl="0" algn="l">
              <a:spcBef>
                <a:spcPts val="0"/>
              </a:spcBef>
              <a:spcAft>
                <a:spcPts val="0"/>
              </a:spcAft>
              <a:buSzPts val="1690"/>
              <a:buChar char="●"/>
            </a:pPr>
            <a:r>
              <a:rPr lang="en-US"/>
              <a:t>Cross-correlation software: preferred over Time of Flight (ToF) method</a:t>
            </a:r>
            <a:endParaRPr/>
          </a:p>
        </p:txBody>
      </p:sp>
      <p:pic>
        <p:nvPicPr>
          <p:cNvPr id="140" name="Google Shape;140;g14b3f29fcf2_0_29"/>
          <p:cNvPicPr preferRelativeResize="0"/>
          <p:nvPr/>
        </p:nvPicPr>
        <p:blipFill>
          <a:blip r:embed="rId3">
            <a:alphaModFix/>
          </a:blip>
          <a:stretch>
            <a:fillRect/>
          </a:stretch>
        </p:blipFill>
        <p:spPr>
          <a:xfrm>
            <a:off x="-127776" y="3372325"/>
            <a:ext cx="4633001" cy="2895626"/>
          </a:xfrm>
          <a:prstGeom prst="rect">
            <a:avLst/>
          </a:prstGeom>
          <a:noFill/>
          <a:ln>
            <a:noFill/>
          </a:ln>
        </p:spPr>
      </p:pic>
      <p:pic>
        <p:nvPicPr>
          <p:cNvPr id="141" name="Google Shape;141;g14b3f29fcf2_0_29"/>
          <p:cNvPicPr preferRelativeResize="0"/>
          <p:nvPr/>
        </p:nvPicPr>
        <p:blipFill>
          <a:blip r:embed="rId4">
            <a:alphaModFix/>
          </a:blip>
          <a:stretch>
            <a:fillRect/>
          </a:stretch>
        </p:blipFill>
        <p:spPr>
          <a:xfrm>
            <a:off x="4254472" y="3336600"/>
            <a:ext cx="4747305" cy="2967066"/>
          </a:xfrm>
          <a:prstGeom prst="rect">
            <a:avLst/>
          </a:prstGeom>
          <a:noFill/>
          <a:ln>
            <a:noFill/>
          </a:ln>
        </p:spPr>
      </p:pic>
      <p:sp>
        <p:nvSpPr>
          <p:cNvPr id="142" name="Google Shape;142;g14b3f29fcf2_0_29"/>
          <p:cNvSpPr txBox="1"/>
          <p:nvPr/>
        </p:nvSpPr>
        <p:spPr>
          <a:xfrm>
            <a:off x="3216800" y="3079725"/>
            <a:ext cx="2367600" cy="40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u="sng"/>
              <a:t>HED/KW cross </a:t>
            </a:r>
            <a:r>
              <a:rPr lang="en-US" u="sng"/>
              <a:t>correlation</a:t>
            </a:r>
            <a:endParaRPr u="sng"/>
          </a:p>
        </p:txBody>
      </p:sp>
      <p:sp>
        <p:nvSpPr>
          <p:cNvPr id="143" name="Google Shape;143;g14b3f29fcf2_0_29"/>
          <p:cNvSpPr txBox="1"/>
          <p:nvPr/>
        </p:nvSpPr>
        <p:spPr>
          <a:xfrm>
            <a:off x="5285475" y="6303675"/>
            <a:ext cx="271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HED shifted into KW ref frame.</a:t>
            </a:r>
            <a:endParaRPr sz="1100"/>
          </a:p>
          <a:p>
            <a:pPr indent="0" lvl="0" marL="0" rtl="0" algn="l">
              <a:spcBef>
                <a:spcPts val="0"/>
              </a:spcBef>
              <a:spcAft>
                <a:spcPts val="0"/>
              </a:spcAft>
              <a:buNone/>
            </a:pPr>
            <a:r>
              <a:rPr lang="en-US" sz="1100"/>
              <a:t>Both LC normalized to show </a:t>
            </a:r>
            <a:r>
              <a:rPr lang="en-US" sz="1100"/>
              <a:t>correlation</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3e6a2e77cf_0_11"/>
          <p:cNvSpPr txBox="1"/>
          <p:nvPr>
            <p:ph idx="3" type="body"/>
          </p:nvPr>
        </p:nvSpPr>
        <p:spPr>
          <a:xfrm>
            <a:off x="385650" y="1700800"/>
            <a:ext cx="8372700" cy="4915500"/>
          </a:xfrm>
          <a:prstGeom prst="rect">
            <a:avLst/>
          </a:prstGeom>
        </p:spPr>
        <p:txBody>
          <a:bodyPr anchorCtr="0" anchor="t" bIns="45700" lIns="91425" spcFirstLastPara="1" rIns="91425" wrap="square" tIns="45700">
            <a:noAutofit/>
          </a:bodyPr>
          <a:lstStyle/>
          <a:p>
            <a:pPr indent="-348615" lvl="0" marL="457200" rtl="0" algn="l">
              <a:spcBef>
                <a:spcPts val="260"/>
              </a:spcBef>
              <a:spcAft>
                <a:spcPts val="0"/>
              </a:spcAft>
              <a:buSzPts val="1890"/>
              <a:buFont typeface="Arvo"/>
              <a:buChar char="●"/>
            </a:pPr>
            <a:r>
              <a:rPr lang="en-US" sz="1500">
                <a:latin typeface="Arvo"/>
                <a:ea typeface="Arvo"/>
                <a:cs typeface="Arvo"/>
                <a:sym typeface="Arvo"/>
              </a:rPr>
              <a:t>XSPEC: X-ray &amp; gamma-ray data analysis</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Spectra: derived from data &amp; background files</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Response Files: probability of detecting photons in energy channels</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Models: locally modified cutoff power-law &amp; Band function, parameterized with Ep</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Constant normalization factor: accounts for systematic uncertainties in DRM</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Fitting Procedure: forward folding method for best-fit parameters</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Steps: load fits files, assign data groups, ignore bad channels, choose model, fix data group constant, fit command, determine confidence intervals</a:t>
            </a:r>
            <a:endParaRPr sz="1500">
              <a:latin typeface="Arvo"/>
              <a:ea typeface="Arvo"/>
              <a:cs typeface="Arvo"/>
              <a:sym typeface="Arvo"/>
            </a:endParaRPr>
          </a:p>
          <a:p>
            <a:pPr indent="0" lvl="0" marL="457200" rtl="0" algn="l">
              <a:spcBef>
                <a:spcPts val="260"/>
              </a:spcBef>
              <a:spcAft>
                <a:spcPts val="0"/>
              </a:spcAft>
              <a:buNone/>
            </a:pPr>
            <a:r>
              <a:t/>
            </a:r>
            <a:endParaRPr sz="1500">
              <a:latin typeface="Arvo"/>
              <a:ea typeface="Arvo"/>
              <a:cs typeface="Arvo"/>
              <a:sym typeface="Arvo"/>
            </a:endParaRPr>
          </a:p>
          <a:p>
            <a:pPr indent="-348615" lvl="0" marL="457200" rtl="0" algn="l">
              <a:spcBef>
                <a:spcPts val="260"/>
              </a:spcBef>
              <a:spcAft>
                <a:spcPts val="0"/>
              </a:spcAft>
              <a:buSzPts val="1890"/>
              <a:buFont typeface="Arvo"/>
              <a:buChar char="●"/>
            </a:pPr>
            <a:r>
              <a:rPr lang="en-US" sz="1500">
                <a:latin typeface="Arvo"/>
                <a:ea typeface="Arvo"/>
                <a:cs typeface="Arvo"/>
                <a:sym typeface="Arvo"/>
              </a:rPr>
              <a:t>Confidence intervals: 90% confidence level for accuracy &amp; reliability assessment</a:t>
            </a:r>
            <a:endParaRPr sz="1500">
              <a:latin typeface="Arvo"/>
              <a:ea typeface="Arvo"/>
              <a:cs typeface="Arvo"/>
              <a:sym typeface="Arvo"/>
            </a:endParaRPr>
          </a:p>
          <a:p>
            <a:pPr indent="0" lvl="0" marL="0" rtl="0" algn="l">
              <a:spcBef>
                <a:spcPts val="260"/>
              </a:spcBef>
              <a:spcAft>
                <a:spcPts val="0"/>
              </a:spcAft>
              <a:buNone/>
            </a:pPr>
            <a:r>
              <a:t/>
            </a:r>
            <a:endParaRPr sz="1500">
              <a:latin typeface="Arvo"/>
              <a:ea typeface="Arvo"/>
              <a:cs typeface="Arvo"/>
              <a:sym typeface="Arvo"/>
            </a:endParaRPr>
          </a:p>
        </p:txBody>
      </p:sp>
      <p:sp>
        <p:nvSpPr>
          <p:cNvPr id="150" name="Google Shape;150;g23e6a2e77cf_0_11"/>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51" name="Google Shape;151;g23e6a2e77cf_0_11"/>
          <p:cNvSpPr txBox="1"/>
          <p:nvPr>
            <p:ph idx="2" type="body"/>
          </p:nvPr>
        </p:nvSpPr>
        <p:spPr>
          <a:xfrm>
            <a:off x="385652" y="1197700"/>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Basics of Spectral Fitting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4b3f29fcf2_0_60"/>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pic>
        <p:nvPicPr>
          <p:cNvPr id="158" name="Google Shape;158;g14b3f29fcf2_0_60"/>
          <p:cNvPicPr preferRelativeResize="0"/>
          <p:nvPr/>
        </p:nvPicPr>
        <p:blipFill>
          <a:blip r:embed="rId3">
            <a:alphaModFix/>
          </a:blip>
          <a:stretch>
            <a:fillRect/>
          </a:stretch>
        </p:blipFill>
        <p:spPr>
          <a:xfrm>
            <a:off x="0" y="1539250"/>
            <a:ext cx="5069700" cy="3915724"/>
          </a:xfrm>
          <a:prstGeom prst="rect">
            <a:avLst/>
          </a:prstGeom>
          <a:noFill/>
          <a:ln>
            <a:noFill/>
          </a:ln>
        </p:spPr>
      </p:pic>
      <p:pic>
        <p:nvPicPr>
          <p:cNvPr id="159" name="Google Shape;159;g14b3f29fcf2_0_60"/>
          <p:cNvPicPr preferRelativeResize="0"/>
          <p:nvPr/>
        </p:nvPicPr>
        <p:blipFill>
          <a:blip r:embed="rId4">
            <a:alphaModFix/>
          </a:blip>
          <a:stretch>
            <a:fillRect/>
          </a:stretch>
        </p:blipFill>
        <p:spPr>
          <a:xfrm>
            <a:off x="4610100" y="1602700"/>
            <a:ext cx="4951501" cy="3824400"/>
          </a:xfrm>
          <a:prstGeom prst="rect">
            <a:avLst/>
          </a:prstGeom>
          <a:noFill/>
          <a:ln>
            <a:noFill/>
          </a:ln>
        </p:spPr>
      </p:pic>
      <p:sp>
        <p:nvSpPr>
          <p:cNvPr id="160" name="Google Shape;160;g14b3f29fcf2_0_60"/>
          <p:cNvSpPr txBox="1"/>
          <p:nvPr/>
        </p:nvSpPr>
        <p:spPr>
          <a:xfrm>
            <a:off x="486125" y="1059075"/>
            <a:ext cx="8698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Arvo"/>
                <a:ea typeface="Arvo"/>
                <a:cs typeface="Arvo"/>
                <a:sym typeface="Arvo"/>
              </a:rPr>
              <a:t>GRB 190606A</a:t>
            </a:r>
            <a:endParaRPr sz="1700">
              <a:latin typeface="Arvo"/>
              <a:ea typeface="Arvo"/>
              <a:cs typeface="Arvo"/>
              <a:sym typeface="Ar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3e6a2e77cf_0_51"/>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67" name="Google Shape;167;g23e6a2e77cf_0_51"/>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sz="1800"/>
              <a:t>GRB 201227A</a:t>
            </a:r>
            <a:endParaRPr sz="1800"/>
          </a:p>
        </p:txBody>
      </p:sp>
      <p:pic>
        <p:nvPicPr>
          <p:cNvPr id="168" name="Google Shape;168;g23e6a2e77cf_0_51"/>
          <p:cNvPicPr preferRelativeResize="0"/>
          <p:nvPr/>
        </p:nvPicPr>
        <p:blipFill>
          <a:blip r:embed="rId3">
            <a:alphaModFix/>
          </a:blip>
          <a:stretch>
            <a:fillRect/>
          </a:stretch>
        </p:blipFill>
        <p:spPr>
          <a:xfrm>
            <a:off x="-73300" y="1883775"/>
            <a:ext cx="4970625" cy="3839201"/>
          </a:xfrm>
          <a:prstGeom prst="rect">
            <a:avLst/>
          </a:prstGeom>
          <a:noFill/>
          <a:ln>
            <a:noFill/>
          </a:ln>
        </p:spPr>
      </p:pic>
      <p:pic>
        <p:nvPicPr>
          <p:cNvPr id="169" name="Google Shape;169;g23e6a2e77cf_0_51"/>
          <p:cNvPicPr preferRelativeResize="0"/>
          <p:nvPr/>
        </p:nvPicPr>
        <p:blipFill>
          <a:blip r:embed="rId4">
            <a:alphaModFix/>
          </a:blip>
          <a:stretch>
            <a:fillRect/>
          </a:stretch>
        </p:blipFill>
        <p:spPr>
          <a:xfrm>
            <a:off x="4391725" y="1883775"/>
            <a:ext cx="4970625" cy="3839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3e6a2e77cf_0_25"/>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76" name="Google Shape;176;g23e6a2e77cf_0_25"/>
          <p:cNvSpPr txBox="1"/>
          <p:nvPr>
            <p:ph idx="2" type="body"/>
          </p:nvPr>
        </p:nvSpPr>
        <p:spPr>
          <a:xfrm>
            <a:off x="138900" y="1196975"/>
            <a:ext cx="85368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Results: ASIM's Performance in GRB Detection and Multi-Instrument Comparison</a:t>
            </a:r>
            <a:endParaRPr/>
          </a:p>
        </p:txBody>
      </p:sp>
      <p:sp>
        <p:nvSpPr>
          <p:cNvPr id="177" name="Google Shape;177;g23e6a2e77cf_0_25"/>
          <p:cNvSpPr txBox="1"/>
          <p:nvPr>
            <p:ph idx="3" type="body"/>
          </p:nvPr>
        </p:nvSpPr>
        <p:spPr>
          <a:xfrm>
            <a:off x="323850" y="1700800"/>
            <a:ext cx="8099400" cy="45495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Analyzed 9 GRBs from ASIM (May 2018 - Dec 2021), 11 unique spectra ++</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Focused on data processing pipeline &amp; cross-calibration coefficients</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Joint fit with Konus-WIND, Fermi/GBM ++</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International collaboration in Case Study</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ASIM: high sensitivity, rapid detection for GRBs</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Measurements mostly consistent with other spacecrafts</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ASIM detects shorter-duration bursts due to trigger logic</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Importance of multi-instrument studies for understanding GRBs</a:t>
            </a:r>
            <a:endParaRPr/>
          </a:p>
          <a:p>
            <a:pPr indent="0" lvl="0" marL="457200" rtl="0" algn="l">
              <a:spcBef>
                <a:spcPts val="260"/>
              </a:spcBef>
              <a:spcAft>
                <a:spcPts val="0"/>
              </a:spcAft>
              <a:buNone/>
            </a:pPr>
            <a:r>
              <a:t/>
            </a:r>
            <a:endParaRPr/>
          </a:p>
          <a:p>
            <a:pPr indent="-335915" lvl="0" marL="457200" rtl="0" algn="l">
              <a:spcBef>
                <a:spcPts val="260"/>
              </a:spcBef>
              <a:spcAft>
                <a:spcPts val="0"/>
              </a:spcAft>
              <a:buSzPts val="1690"/>
              <a:buChar char="•"/>
            </a:pPr>
            <a:r>
              <a:rPr lang="en-US"/>
              <a:t>ASIM's role in studying GRBs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3e6a2e77cf_0_39"/>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84" name="Google Shape;184;g23e6a2e77cf_0_39"/>
          <p:cNvSpPr txBox="1"/>
          <p:nvPr>
            <p:ph idx="2" type="body"/>
          </p:nvPr>
        </p:nvSpPr>
        <p:spPr>
          <a:xfrm>
            <a:off x="539550" y="1196975"/>
            <a:ext cx="80721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Comparison of Band Parameters: KW-ASIM vs. KW-only Spectral Analysis</a:t>
            </a:r>
            <a:endParaRPr/>
          </a:p>
        </p:txBody>
      </p:sp>
      <p:pic>
        <p:nvPicPr>
          <p:cNvPr id="185" name="Google Shape;185;g23e6a2e77cf_0_39"/>
          <p:cNvPicPr preferRelativeResize="0"/>
          <p:nvPr/>
        </p:nvPicPr>
        <p:blipFill>
          <a:blip r:embed="rId3">
            <a:alphaModFix/>
          </a:blip>
          <a:stretch>
            <a:fillRect/>
          </a:stretch>
        </p:blipFill>
        <p:spPr>
          <a:xfrm>
            <a:off x="0" y="3212750"/>
            <a:ext cx="9144000" cy="3302875"/>
          </a:xfrm>
          <a:prstGeom prst="rect">
            <a:avLst/>
          </a:prstGeom>
          <a:noFill/>
          <a:ln>
            <a:noFill/>
          </a:ln>
        </p:spPr>
      </p:pic>
      <p:sp>
        <p:nvSpPr>
          <p:cNvPr id="186" name="Google Shape;186;g23e6a2e77cf_0_39"/>
          <p:cNvSpPr txBox="1"/>
          <p:nvPr/>
        </p:nvSpPr>
        <p:spPr>
          <a:xfrm>
            <a:off x="102975" y="1544600"/>
            <a:ext cx="8610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Systematic trends in model parameters</a:t>
            </a:r>
            <a:endParaRPr/>
          </a:p>
          <a:p>
            <a:pPr indent="-317500" lvl="0" marL="457200" rtl="0" algn="l">
              <a:spcBef>
                <a:spcPts val="0"/>
              </a:spcBef>
              <a:spcAft>
                <a:spcPts val="0"/>
              </a:spcAft>
              <a:buSzPts val="1400"/>
              <a:buChar char="●"/>
            </a:pPr>
            <a:r>
              <a:rPr lang="en-US"/>
              <a:t>Correlation between Band parameters for KW-ASIM and KW-only</a:t>
            </a:r>
            <a:endParaRPr/>
          </a:p>
          <a:p>
            <a:pPr indent="-317500" lvl="0" marL="457200" rtl="0" algn="l">
              <a:spcBef>
                <a:spcPts val="0"/>
              </a:spcBef>
              <a:spcAft>
                <a:spcPts val="0"/>
              </a:spcAft>
              <a:buSzPts val="1400"/>
              <a:buChar char="●"/>
            </a:pPr>
            <a:r>
              <a:rPr lang="en-US"/>
              <a:t>Line of equality shown by dashed black line</a:t>
            </a:r>
            <a:endParaRPr/>
          </a:p>
          <a:p>
            <a:pPr indent="-317500" lvl="0" marL="457200" rtl="0" algn="l">
              <a:spcBef>
                <a:spcPts val="0"/>
              </a:spcBef>
              <a:spcAft>
                <a:spcPts val="0"/>
              </a:spcAft>
              <a:buSzPts val="1400"/>
              <a:buChar char="●"/>
            </a:pPr>
            <a:r>
              <a:rPr lang="en-US"/>
              <a:t>Deviations observed, particularly for Epeak</a:t>
            </a:r>
            <a:endParaRPr/>
          </a:p>
          <a:p>
            <a:pPr indent="-317500" lvl="0" marL="457200" rtl="0" algn="l">
              <a:spcBef>
                <a:spcPts val="0"/>
              </a:spcBef>
              <a:spcAft>
                <a:spcPts val="0"/>
              </a:spcAft>
              <a:buSzPts val="1400"/>
              <a:buChar char="●"/>
            </a:pPr>
            <a:r>
              <a:rPr lang="en-US"/>
              <a:t>Outlier example: GRB 190606A due to fitted energy bands</a:t>
            </a:r>
            <a:endParaRPr/>
          </a:p>
          <a:p>
            <a:pPr indent="-317500" lvl="0" marL="457200" rtl="0" algn="l">
              <a:spcBef>
                <a:spcPts val="0"/>
              </a:spcBef>
              <a:spcAft>
                <a:spcPts val="0"/>
              </a:spcAft>
              <a:buSzPts val="1400"/>
              <a:buChar char="●"/>
            </a:pPr>
            <a:r>
              <a:rPr lang="en-US"/>
              <a:t>GRB 190606A's Epeak in GCN for KW spectrum: 664 (+1038, -388) keV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2"/>
          <p:cNvSpPr txBox="1"/>
          <p:nvPr>
            <p:ph idx="1" type="body"/>
          </p:nvPr>
        </p:nvSpPr>
        <p:spPr>
          <a:xfrm>
            <a:off x="323850" y="188640"/>
            <a:ext cx="5472113" cy="43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660066"/>
              </a:buClr>
              <a:buSzPts val="1200"/>
              <a:buFont typeface="Arvo"/>
              <a:buNone/>
            </a:pPr>
            <a:r>
              <a:t/>
            </a:r>
            <a:endParaRPr/>
          </a:p>
        </p:txBody>
      </p:sp>
      <p:sp>
        <p:nvSpPr>
          <p:cNvPr id="37" name="Google Shape;37;p2"/>
          <p:cNvSpPr txBox="1"/>
          <p:nvPr>
            <p:ph idx="2" type="body"/>
          </p:nvPr>
        </p:nvSpPr>
        <p:spPr>
          <a:xfrm>
            <a:off x="539552" y="1196975"/>
            <a:ext cx="7200900" cy="5032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vo"/>
              <a:buNone/>
            </a:pPr>
            <a:r>
              <a:rPr lang="en-US" sz="2000"/>
              <a:t>Goal of this project</a:t>
            </a:r>
            <a:endParaRPr sz="2000"/>
          </a:p>
        </p:txBody>
      </p:sp>
      <p:sp>
        <p:nvSpPr>
          <p:cNvPr id="38" name="Google Shape;38;p2"/>
          <p:cNvSpPr txBox="1"/>
          <p:nvPr>
            <p:ph idx="3" type="body"/>
          </p:nvPr>
        </p:nvSpPr>
        <p:spPr>
          <a:xfrm>
            <a:off x="144150" y="2594050"/>
            <a:ext cx="8855700" cy="2657700"/>
          </a:xfrm>
          <a:prstGeom prst="rect">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Arvo"/>
              <a:buChar char="•"/>
            </a:pPr>
            <a:r>
              <a:rPr lang="en-US" sz="1800">
                <a:latin typeface="Arvo"/>
                <a:ea typeface="Arvo"/>
                <a:cs typeface="Arvo"/>
                <a:sym typeface="Arvo"/>
              </a:rPr>
              <a:t>Primary goal: Investigate ASIM's GRB detection capabilities</a:t>
            </a:r>
            <a:endParaRPr sz="1800">
              <a:latin typeface="Arvo"/>
              <a:ea typeface="Arvo"/>
              <a:cs typeface="Arvo"/>
              <a:sym typeface="Arvo"/>
            </a:endParaRPr>
          </a:p>
          <a:p>
            <a:pPr indent="0" lvl="0" marL="457200" rtl="0" algn="l">
              <a:lnSpc>
                <a:spcPct val="115000"/>
              </a:lnSpc>
              <a:spcBef>
                <a:spcPts val="0"/>
              </a:spcBef>
              <a:spcAft>
                <a:spcPts val="0"/>
              </a:spcAft>
              <a:buNone/>
            </a:pPr>
            <a:r>
              <a:t/>
            </a:r>
            <a:endParaRPr sz="1800">
              <a:latin typeface="Arvo"/>
              <a:ea typeface="Arvo"/>
              <a:cs typeface="Arvo"/>
              <a:sym typeface="Arvo"/>
            </a:endParaRPr>
          </a:p>
          <a:p>
            <a:pPr indent="-342900" lvl="0" marL="457200" rtl="0" algn="l">
              <a:lnSpc>
                <a:spcPct val="115000"/>
              </a:lnSpc>
              <a:spcBef>
                <a:spcPts val="0"/>
              </a:spcBef>
              <a:spcAft>
                <a:spcPts val="0"/>
              </a:spcAft>
              <a:buSzPts val="1800"/>
              <a:buFont typeface="Arvo"/>
              <a:buChar char="•"/>
            </a:pPr>
            <a:r>
              <a:rPr lang="en-US" sz="1800">
                <a:latin typeface="Arvo"/>
                <a:ea typeface="Arvo"/>
                <a:cs typeface="Arvo"/>
                <a:sym typeface="Arvo"/>
              </a:rPr>
              <a:t>Cross-validation: Compare ASIM with Konus-WIND and Fermi GBM</a:t>
            </a:r>
            <a:endParaRPr sz="1800">
              <a:latin typeface="Arvo"/>
              <a:ea typeface="Arvo"/>
              <a:cs typeface="Arvo"/>
              <a:sym typeface="Arvo"/>
            </a:endParaRPr>
          </a:p>
          <a:p>
            <a:pPr indent="0" lvl="0" marL="457200" rtl="0" algn="l">
              <a:lnSpc>
                <a:spcPct val="115000"/>
              </a:lnSpc>
              <a:spcBef>
                <a:spcPts val="0"/>
              </a:spcBef>
              <a:spcAft>
                <a:spcPts val="0"/>
              </a:spcAft>
              <a:buNone/>
            </a:pPr>
            <a:r>
              <a:t/>
            </a:r>
            <a:endParaRPr sz="1800">
              <a:latin typeface="Arvo"/>
              <a:ea typeface="Arvo"/>
              <a:cs typeface="Arvo"/>
              <a:sym typeface="Arvo"/>
            </a:endParaRPr>
          </a:p>
          <a:p>
            <a:pPr indent="-342900" lvl="0" marL="457200" rtl="0" algn="l">
              <a:lnSpc>
                <a:spcPct val="115000"/>
              </a:lnSpc>
              <a:spcBef>
                <a:spcPts val="0"/>
              </a:spcBef>
              <a:spcAft>
                <a:spcPts val="0"/>
              </a:spcAft>
              <a:buSzPts val="1800"/>
              <a:buFont typeface="Arvo"/>
              <a:buChar char="•"/>
            </a:pPr>
            <a:r>
              <a:rPr lang="en-US" sz="1800">
                <a:latin typeface="Arvo"/>
                <a:ea typeface="Arvo"/>
                <a:cs typeface="Arvo"/>
                <a:sym typeface="Arvo"/>
              </a:rPr>
              <a:t>Systematic exploration: Analyze cosmological GRBs detected by ASIM</a:t>
            </a:r>
            <a:endParaRPr sz="1800">
              <a:latin typeface="Arvo"/>
              <a:ea typeface="Arvo"/>
              <a:cs typeface="Arvo"/>
              <a:sym typeface="Arvo"/>
            </a:endParaRPr>
          </a:p>
          <a:p>
            <a:pPr indent="0" lvl="0" marL="457200" rtl="0" algn="l">
              <a:lnSpc>
                <a:spcPct val="115000"/>
              </a:lnSpc>
              <a:spcBef>
                <a:spcPts val="0"/>
              </a:spcBef>
              <a:spcAft>
                <a:spcPts val="0"/>
              </a:spcAft>
              <a:buNone/>
            </a:pPr>
            <a:r>
              <a:t/>
            </a:r>
            <a:endParaRPr sz="1800">
              <a:latin typeface="Arvo"/>
              <a:ea typeface="Arvo"/>
              <a:cs typeface="Arvo"/>
              <a:sym typeface="Arvo"/>
            </a:endParaRPr>
          </a:p>
          <a:p>
            <a:pPr indent="-342900" lvl="0" marL="457200" rtl="0" algn="l">
              <a:lnSpc>
                <a:spcPct val="115000"/>
              </a:lnSpc>
              <a:spcBef>
                <a:spcPts val="0"/>
              </a:spcBef>
              <a:spcAft>
                <a:spcPts val="0"/>
              </a:spcAft>
              <a:buSzPts val="1800"/>
              <a:buFont typeface="Arvo"/>
              <a:buChar char="•"/>
            </a:pPr>
            <a:r>
              <a:rPr lang="en-US" sz="1800">
                <a:latin typeface="Arvo"/>
                <a:ea typeface="Arvo"/>
                <a:cs typeface="Arvo"/>
                <a:sym typeface="Arvo"/>
              </a:rPr>
              <a:t>Outcome: Determine ASIM's GRB detection precision and accuracy</a:t>
            </a:r>
            <a:endParaRPr sz="2800">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e6a2e77cf_0_61"/>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193" name="Google Shape;193;g23e6a2e77cf_0_61"/>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700"/>
              <a:t>Cross-calibration coefficients from joint spectral analysis</a:t>
            </a:r>
            <a:endParaRPr sz="1900"/>
          </a:p>
        </p:txBody>
      </p:sp>
      <p:pic>
        <p:nvPicPr>
          <p:cNvPr id="194" name="Google Shape;194;g23e6a2e77cf_0_61"/>
          <p:cNvPicPr preferRelativeResize="0"/>
          <p:nvPr/>
        </p:nvPicPr>
        <p:blipFill>
          <a:blip r:embed="rId3">
            <a:alphaModFix/>
          </a:blip>
          <a:stretch>
            <a:fillRect/>
          </a:stretch>
        </p:blipFill>
        <p:spPr>
          <a:xfrm>
            <a:off x="323850" y="2801424"/>
            <a:ext cx="7914001" cy="3951451"/>
          </a:xfrm>
          <a:prstGeom prst="rect">
            <a:avLst/>
          </a:prstGeom>
          <a:noFill/>
          <a:ln>
            <a:noFill/>
          </a:ln>
        </p:spPr>
      </p:pic>
      <p:sp>
        <p:nvSpPr>
          <p:cNvPr id="195" name="Google Shape;195;g23e6a2e77cf_0_61"/>
          <p:cNvSpPr txBox="1"/>
          <p:nvPr/>
        </p:nvSpPr>
        <p:spPr>
          <a:xfrm>
            <a:off x="323850" y="1700075"/>
            <a:ext cx="8696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rvo"/>
              <a:buChar char="●"/>
            </a:pPr>
            <a:r>
              <a:rPr lang="en-US">
                <a:latin typeface="Arvo"/>
                <a:ea typeface="Arvo"/>
                <a:cs typeface="Arvo"/>
                <a:sym typeface="Arvo"/>
              </a:rPr>
              <a:t>Top subplots: Fermi calibration coefficient, Bottom subplots: ASIM coefficient</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US">
                <a:solidFill>
                  <a:srgbClr val="FF0000"/>
                </a:solidFill>
                <a:latin typeface="Arvo"/>
                <a:ea typeface="Arvo"/>
                <a:cs typeface="Arvo"/>
                <a:sym typeface="Arvo"/>
              </a:rPr>
              <a:t>Red</a:t>
            </a:r>
            <a:r>
              <a:rPr lang="en-US">
                <a:latin typeface="Arvo"/>
                <a:ea typeface="Arvo"/>
                <a:cs typeface="Arvo"/>
                <a:sym typeface="Arvo"/>
              </a:rPr>
              <a:t>: KW-ASIM-Fermi analysis, </a:t>
            </a:r>
            <a:r>
              <a:rPr lang="en-US">
                <a:solidFill>
                  <a:srgbClr val="0000FF"/>
                </a:solidFill>
                <a:latin typeface="Arvo"/>
                <a:ea typeface="Arvo"/>
                <a:cs typeface="Arvo"/>
                <a:sym typeface="Arvo"/>
              </a:rPr>
              <a:t>Blue</a:t>
            </a:r>
            <a:r>
              <a:rPr lang="en-US">
                <a:latin typeface="Arvo"/>
                <a:ea typeface="Arvo"/>
                <a:cs typeface="Arvo"/>
                <a:sym typeface="Arvo"/>
              </a:rPr>
              <a:t>: KW-ASIM analysis, </a:t>
            </a:r>
            <a:r>
              <a:rPr lang="en-US">
                <a:solidFill>
                  <a:srgbClr val="6AA84F"/>
                </a:solidFill>
                <a:latin typeface="Arvo"/>
                <a:ea typeface="Arvo"/>
                <a:cs typeface="Arvo"/>
                <a:sym typeface="Arvo"/>
              </a:rPr>
              <a:t>Green</a:t>
            </a:r>
            <a:r>
              <a:rPr lang="en-US">
                <a:latin typeface="Arvo"/>
                <a:ea typeface="Arvo"/>
                <a:cs typeface="Arvo"/>
                <a:sym typeface="Arvo"/>
              </a:rPr>
              <a:t>: ASIM-Fermi (GRB 211211A)</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US">
                <a:latin typeface="Arvo"/>
                <a:ea typeface="Arvo"/>
                <a:cs typeface="Arvo"/>
                <a:sym typeface="Arvo"/>
              </a:rPr>
              <a:t>Green dashed line: expected coefficient of 1</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US">
                <a:latin typeface="Arvo"/>
                <a:ea typeface="Arvo"/>
                <a:cs typeface="Arvo"/>
                <a:sym typeface="Arvo"/>
              </a:rPr>
              <a:t>Outliers: GRB 190206A, 190305A, 211211A</a:t>
            </a:r>
            <a:endParaRPr>
              <a:latin typeface="Arvo"/>
              <a:ea typeface="Arvo"/>
              <a:cs typeface="Arvo"/>
              <a:sym typeface="Ar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3e6a2e77cf_0_98"/>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02" name="Google Shape;202;g23e6a2e77cf_0_98"/>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ASIM Data Analysis Pipeline Consistency Check</a:t>
            </a:r>
            <a:endParaRPr/>
          </a:p>
        </p:txBody>
      </p:sp>
      <p:sp>
        <p:nvSpPr>
          <p:cNvPr id="203" name="Google Shape;203;g23e6a2e77cf_0_98"/>
          <p:cNvSpPr txBox="1"/>
          <p:nvPr>
            <p:ph idx="3" type="body"/>
          </p:nvPr>
        </p:nvSpPr>
        <p:spPr>
          <a:xfrm>
            <a:off x="847050" y="1700075"/>
            <a:ext cx="6585900" cy="15942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Font typeface="Arvo"/>
              <a:buChar char="•"/>
            </a:pPr>
            <a:r>
              <a:rPr lang="en-US">
                <a:latin typeface="Arvo"/>
                <a:ea typeface="Arvo"/>
                <a:cs typeface="Arvo"/>
                <a:sym typeface="Arvo"/>
              </a:rPr>
              <a:t>Light Curve Analysis: Correct spectrum extraction</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Background Ratemeter Analysis: Reliable background spectra</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DRM Analysis: Aligned reference frames &amp; absorption accounting</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Energy Calibration Coefficients: Ruled out as error source</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Mass Model Consistency: Identifying &amp; addressing inconsistencies</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ASIM FITS Analysis: Validated software accuracy</a:t>
            </a:r>
            <a:endParaRPr>
              <a:latin typeface="Arvo"/>
              <a:ea typeface="Arvo"/>
              <a:cs typeface="Arvo"/>
              <a:sym typeface="Arvo"/>
            </a:endParaRPr>
          </a:p>
        </p:txBody>
      </p:sp>
      <p:pic>
        <p:nvPicPr>
          <p:cNvPr id="204" name="Google Shape;204;g23e6a2e77cf_0_98"/>
          <p:cNvPicPr preferRelativeResize="0"/>
          <p:nvPr/>
        </p:nvPicPr>
        <p:blipFill>
          <a:blip r:embed="rId3">
            <a:alphaModFix/>
          </a:blip>
          <a:stretch>
            <a:fillRect/>
          </a:stretch>
        </p:blipFill>
        <p:spPr>
          <a:xfrm>
            <a:off x="128725" y="3283770"/>
            <a:ext cx="4481375" cy="3244730"/>
          </a:xfrm>
          <a:prstGeom prst="rect">
            <a:avLst/>
          </a:prstGeom>
          <a:noFill/>
          <a:ln>
            <a:noFill/>
          </a:ln>
        </p:spPr>
      </p:pic>
      <p:pic>
        <p:nvPicPr>
          <p:cNvPr id="205" name="Google Shape;205;g23e6a2e77cf_0_98"/>
          <p:cNvPicPr preferRelativeResize="0"/>
          <p:nvPr/>
        </p:nvPicPr>
        <p:blipFill>
          <a:blip r:embed="rId4">
            <a:alphaModFix/>
          </a:blip>
          <a:stretch>
            <a:fillRect/>
          </a:stretch>
        </p:blipFill>
        <p:spPr>
          <a:xfrm>
            <a:off x="4510225" y="3555563"/>
            <a:ext cx="4481374" cy="284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3e6a2e77cf_0_119"/>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12" name="Google Shape;212;g23e6a2e77cf_0_119"/>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Introduction to Case Studies</a:t>
            </a:r>
            <a:endParaRPr/>
          </a:p>
        </p:txBody>
      </p:sp>
      <p:sp>
        <p:nvSpPr>
          <p:cNvPr id="213" name="Google Shape;213;g23e6a2e77cf_0_119"/>
          <p:cNvSpPr txBox="1"/>
          <p:nvPr>
            <p:ph idx="3" type="body"/>
          </p:nvPr>
        </p:nvSpPr>
        <p:spPr>
          <a:xfrm>
            <a:off x="539750" y="1700806"/>
            <a:ext cx="5544300" cy="9558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Font typeface="Arvo"/>
              <a:buChar char="•"/>
            </a:pPr>
            <a:r>
              <a:rPr lang="en-US">
                <a:latin typeface="Arvo"/>
                <a:ea typeface="Arvo"/>
                <a:cs typeface="Arvo"/>
                <a:sym typeface="Arvo"/>
              </a:rPr>
              <a:t>Peculiar Bursts: GRB 210619B &amp; GRB 211211A</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Unraveling GRB Physics and Mechanisms</a:t>
            </a:r>
            <a:endParaRPr>
              <a:latin typeface="Arvo"/>
              <a:ea typeface="Arvo"/>
              <a:cs typeface="Arvo"/>
              <a:sym typeface="Arvo"/>
            </a:endParaRPr>
          </a:p>
          <a:p>
            <a:pPr indent="0" lvl="0" marL="0" rtl="0" algn="l">
              <a:spcBef>
                <a:spcPts val="260"/>
              </a:spcBef>
              <a:spcAft>
                <a:spcPts val="0"/>
              </a:spcAft>
              <a:buNone/>
            </a:pPr>
            <a:r>
              <a:t/>
            </a:r>
            <a:endParaRPr>
              <a:latin typeface="Arvo"/>
              <a:ea typeface="Arvo"/>
              <a:cs typeface="Arvo"/>
              <a:sym typeface="Arvo"/>
            </a:endParaRPr>
          </a:p>
        </p:txBody>
      </p:sp>
      <p:pic>
        <p:nvPicPr>
          <p:cNvPr id="214" name="Google Shape;214;g23e6a2e77cf_0_119"/>
          <p:cNvPicPr preferRelativeResize="0"/>
          <p:nvPr/>
        </p:nvPicPr>
        <p:blipFill>
          <a:blip r:embed="rId3">
            <a:alphaModFix/>
          </a:blip>
          <a:stretch>
            <a:fillRect/>
          </a:stretch>
        </p:blipFill>
        <p:spPr>
          <a:xfrm>
            <a:off x="955600" y="2500081"/>
            <a:ext cx="6952746" cy="38965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3e6a2e77cf_0_132"/>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21" name="Google Shape;221;g23e6a2e77cf_0_132"/>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GRB 210619B: Key Features &amp; Observations</a:t>
            </a:r>
            <a:endParaRPr/>
          </a:p>
        </p:txBody>
      </p:sp>
      <p:sp>
        <p:nvSpPr>
          <p:cNvPr id="222" name="Google Shape;222;g23e6a2e77cf_0_132"/>
          <p:cNvSpPr txBox="1"/>
          <p:nvPr>
            <p:ph idx="3" type="body"/>
          </p:nvPr>
        </p:nvSpPr>
        <p:spPr>
          <a:xfrm>
            <a:off x="404250" y="3321229"/>
            <a:ext cx="7471500" cy="1491300"/>
          </a:xfrm>
          <a:prstGeom prst="rect">
            <a:avLst/>
          </a:prstGeom>
        </p:spPr>
        <p:txBody>
          <a:bodyPr anchorCtr="0" anchor="t" bIns="45700" lIns="91425" spcFirstLastPara="1" rIns="91425" wrap="square" tIns="45700">
            <a:noAutofit/>
          </a:bodyPr>
          <a:lstStyle/>
          <a:p>
            <a:pPr indent="-342265" lvl="0" marL="457200" rtl="0" algn="l">
              <a:spcBef>
                <a:spcPts val="260"/>
              </a:spcBef>
              <a:spcAft>
                <a:spcPts val="0"/>
              </a:spcAft>
              <a:buSzPts val="1790"/>
              <a:buFont typeface="Arvo"/>
              <a:buChar char="•"/>
            </a:pPr>
            <a:r>
              <a:rPr lang="en-US" sz="1400">
                <a:latin typeface="Arvo"/>
                <a:ea typeface="Arvo"/>
                <a:cs typeface="Arvo"/>
                <a:sym typeface="Arvo"/>
              </a:rPr>
              <a:t>Originates from a faint dwarf galaxy with a redshift of z=1.937 ~10 Billion yr</a:t>
            </a:r>
            <a:endParaRPr sz="1400">
              <a:latin typeface="Arvo"/>
              <a:ea typeface="Arvo"/>
              <a:cs typeface="Arvo"/>
              <a:sym typeface="Arvo"/>
            </a:endParaRPr>
          </a:p>
          <a:p>
            <a:pPr indent="-342265" lvl="0" marL="457200" rtl="0" algn="l">
              <a:spcBef>
                <a:spcPts val="0"/>
              </a:spcBef>
              <a:spcAft>
                <a:spcPts val="0"/>
              </a:spcAft>
              <a:buSzPts val="1790"/>
              <a:buFont typeface="Arvo"/>
              <a:buChar char="•"/>
            </a:pPr>
            <a:r>
              <a:rPr lang="en-US" sz="1400">
                <a:latin typeface="Arvo"/>
                <a:ea typeface="Arvo"/>
                <a:cs typeface="Arvo"/>
                <a:sym typeface="Arvo"/>
              </a:rPr>
              <a:t>Highly luminous burst, ranking among the top 10 observed by Fermi</a:t>
            </a:r>
            <a:endParaRPr sz="1400">
              <a:latin typeface="Arvo"/>
              <a:ea typeface="Arvo"/>
              <a:cs typeface="Arvo"/>
              <a:sym typeface="Arvo"/>
            </a:endParaRPr>
          </a:p>
          <a:p>
            <a:pPr indent="-342265" lvl="0" marL="457200" rtl="0" algn="l">
              <a:spcBef>
                <a:spcPts val="0"/>
              </a:spcBef>
              <a:spcAft>
                <a:spcPts val="0"/>
              </a:spcAft>
              <a:buSzPts val="1790"/>
              <a:buFont typeface="Arvo"/>
              <a:buChar char="•"/>
            </a:pPr>
            <a:r>
              <a:rPr lang="en-US" sz="1400">
                <a:latin typeface="Arvo"/>
                <a:ea typeface="Arvo"/>
                <a:cs typeface="Arvo"/>
                <a:sym typeface="Arvo"/>
              </a:rPr>
              <a:t>Spectral Evolution: Transition from thermal outflow to non-thermal outflow observed in time-resolved spectral analysis</a:t>
            </a:r>
            <a:endParaRPr sz="1400">
              <a:latin typeface="Arvo"/>
              <a:ea typeface="Arvo"/>
              <a:cs typeface="Arvo"/>
              <a:sym typeface="Arvo"/>
            </a:endParaRPr>
          </a:p>
        </p:txBody>
      </p:sp>
      <p:pic>
        <p:nvPicPr>
          <p:cNvPr id="223" name="Google Shape;223;g23e6a2e77cf_0_132"/>
          <p:cNvPicPr preferRelativeResize="0"/>
          <p:nvPr/>
        </p:nvPicPr>
        <p:blipFill>
          <a:blip r:embed="rId3">
            <a:alphaModFix/>
          </a:blip>
          <a:stretch>
            <a:fillRect/>
          </a:stretch>
        </p:blipFill>
        <p:spPr>
          <a:xfrm>
            <a:off x="345975" y="2047050"/>
            <a:ext cx="7588050" cy="7536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3e6a2e77cf_0_143"/>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30" name="Google Shape;230;g23e6a2e77cf_0_143"/>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GRB 210619B: Time-Resolved Spectroscopy</a:t>
            </a:r>
            <a:endParaRPr/>
          </a:p>
        </p:txBody>
      </p:sp>
      <p:sp>
        <p:nvSpPr>
          <p:cNvPr id="231" name="Google Shape;231;g23e6a2e77cf_0_143"/>
          <p:cNvSpPr txBox="1"/>
          <p:nvPr>
            <p:ph idx="3" type="body"/>
          </p:nvPr>
        </p:nvSpPr>
        <p:spPr>
          <a:xfrm>
            <a:off x="1569600" y="1700076"/>
            <a:ext cx="7574400" cy="15120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Multi-Wavelength Observations Crucial</a:t>
            </a:r>
            <a:endParaRPr/>
          </a:p>
          <a:p>
            <a:pPr indent="-335915" lvl="0" marL="457200" rtl="0" algn="l">
              <a:spcBef>
                <a:spcPts val="0"/>
              </a:spcBef>
              <a:spcAft>
                <a:spcPts val="0"/>
              </a:spcAft>
              <a:buSzPts val="1690"/>
              <a:buChar char="•"/>
            </a:pPr>
            <a:r>
              <a:rPr lang="en-US"/>
              <a:t>Harder Alpha: Thermal Emission (Photospheric Regions)</a:t>
            </a:r>
            <a:endParaRPr/>
          </a:p>
          <a:p>
            <a:pPr indent="-335915" lvl="0" marL="457200" rtl="0" algn="l">
              <a:spcBef>
                <a:spcPts val="0"/>
              </a:spcBef>
              <a:spcAft>
                <a:spcPts val="0"/>
              </a:spcAft>
              <a:buSzPts val="1690"/>
              <a:buChar char="•"/>
            </a:pPr>
            <a:r>
              <a:rPr lang="en-US"/>
              <a:t>Softer Alpha: Non-Thermal Synchrotron Emission</a:t>
            </a:r>
            <a:endParaRPr/>
          </a:p>
          <a:p>
            <a:pPr indent="-335915" lvl="0" marL="457200" rtl="0" algn="l">
              <a:spcBef>
                <a:spcPts val="0"/>
              </a:spcBef>
              <a:spcAft>
                <a:spcPts val="0"/>
              </a:spcAft>
              <a:buSzPts val="1690"/>
              <a:buChar char="•"/>
            </a:pPr>
            <a:r>
              <a:rPr lang="en-US"/>
              <a:t>Transition Linked to Jet Composition Change</a:t>
            </a:r>
            <a:endParaRPr/>
          </a:p>
        </p:txBody>
      </p:sp>
      <p:pic>
        <p:nvPicPr>
          <p:cNvPr id="232" name="Google Shape;232;g23e6a2e77cf_0_143"/>
          <p:cNvPicPr preferRelativeResize="0"/>
          <p:nvPr/>
        </p:nvPicPr>
        <p:blipFill>
          <a:blip r:embed="rId3">
            <a:alphaModFix/>
          </a:blip>
          <a:stretch>
            <a:fillRect/>
          </a:stretch>
        </p:blipFill>
        <p:spPr>
          <a:xfrm>
            <a:off x="1301775" y="2757575"/>
            <a:ext cx="6297625" cy="393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3e6a2e77cf_0_156"/>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39" name="Google Shape;239;g23e6a2e77cf_0_156"/>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GRB 211211A: Key Features &amp; Observations</a:t>
            </a:r>
            <a:endParaRPr/>
          </a:p>
        </p:txBody>
      </p:sp>
      <p:sp>
        <p:nvSpPr>
          <p:cNvPr id="240" name="Google Shape;240;g23e6a2e77cf_0_156"/>
          <p:cNvSpPr txBox="1"/>
          <p:nvPr>
            <p:ph idx="3" type="body"/>
          </p:nvPr>
        </p:nvSpPr>
        <p:spPr>
          <a:xfrm>
            <a:off x="539750" y="1700805"/>
            <a:ext cx="5544300" cy="12882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Hybrid Burst: Long &amp; Short Traits</a:t>
            </a:r>
            <a:endParaRPr/>
          </a:p>
          <a:p>
            <a:pPr indent="-335915" lvl="0" marL="457200" rtl="0" algn="l">
              <a:spcBef>
                <a:spcPts val="0"/>
              </a:spcBef>
              <a:spcAft>
                <a:spcPts val="0"/>
              </a:spcAft>
              <a:buSzPts val="1690"/>
              <a:buChar char="•"/>
            </a:pPr>
            <a:r>
              <a:rPr lang="en-US"/>
              <a:t>Possible Origins: Compact Object Mergers (NS-BH or NS-NS)</a:t>
            </a:r>
            <a:endParaRPr/>
          </a:p>
          <a:p>
            <a:pPr indent="-335915" lvl="0" marL="457200" rtl="0" algn="l">
              <a:spcBef>
                <a:spcPts val="0"/>
              </a:spcBef>
              <a:spcAft>
                <a:spcPts val="0"/>
              </a:spcAft>
              <a:buSzPts val="1690"/>
              <a:buChar char="•"/>
            </a:pPr>
            <a:r>
              <a:rPr lang="en-US"/>
              <a:t>Gravitational Waves</a:t>
            </a:r>
            <a:endParaRPr/>
          </a:p>
          <a:p>
            <a:pPr indent="-335915" lvl="0" marL="457200" rtl="0" algn="l">
              <a:spcBef>
                <a:spcPts val="0"/>
              </a:spcBef>
              <a:spcAft>
                <a:spcPts val="0"/>
              </a:spcAft>
              <a:buSzPts val="1690"/>
              <a:buChar char="•"/>
            </a:pPr>
            <a:r>
              <a:rPr lang="en-US"/>
              <a:t>Tidal Forces &amp; Magnetar Energy Release: Super Flare Precursor</a:t>
            </a:r>
            <a:endParaRPr/>
          </a:p>
        </p:txBody>
      </p:sp>
      <p:pic>
        <p:nvPicPr>
          <p:cNvPr id="241" name="Google Shape;241;g23e6a2e77cf_0_156"/>
          <p:cNvPicPr preferRelativeResize="0"/>
          <p:nvPr/>
        </p:nvPicPr>
        <p:blipFill>
          <a:blip r:embed="rId3">
            <a:alphaModFix/>
          </a:blip>
          <a:stretch>
            <a:fillRect/>
          </a:stretch>
        </p:blipFill>
        <p:spPr>
          <a:xfrm>
            <a:off x="2041925" y="2988975"/>
            <a:ext cx="5472000" cy="38690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3e6a2e77cf_0_166"/>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48" name="Google Shape;248;g23e6a2e77cf_0_166"/>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100"/>
              <a:buFont typeface="Arial"/>
              <a:buNone/>
            </a:pPr>
            <a:r>
              <a:rPr lang="en-US"/>
              <a:t>GRB 211211A: Time-Resolved Spectroscopy</a:t>
            </a:r>
            <a:endParaRPr/>
          </a:p>
          <a:p>
            <a:pPr indent="0" lvl="0" marL="0" rtl="0" algn="l">
              <a:spcBef>
                <a:spcPts val="320"/>
              </a:spcBef>
              <a:spcAft>
                <a:spcPts val="0"/>
              </a:spcAft>
              <a:buNone/>
            </a:pPr>
            <a:r>
              <a:t/>
            </a:r>
            <a:endParaRPr/>
          </a:p>
        </p:txBody>
      </p:sp>
      <p:sp>
        <p:nvSpPr>
          <p:cNvPr id="249" name="Google Shape;249;g23e6a2e77cf_0_166"/>
          <p:cNvSpPr txBox="1"/>
          <p:nvPr>
            <p:ph idx="3" type="body"/>
          </p:nvPr>
        </p:nvSpPr>
        <p:spPr>
          <a:xfrm>
            <a:off x="1836000" y="1555930"/>
            <a:ext cx="5472000" cy="1326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Font typeface="Arvo"/>
              <a:buChar char="•"/>
            </a:pPr>
            <a:r>
              <a:rPr lang="en-US">
                <a:latin typeface="Arvo"/>
                <a:ea typeface="Arvo"/>
                <a:cs typeface="Arvo"/>
                <a:sym typeface="Arvo"/>
              </a:rPr>
              <a:t>Energetic Intervals: 1 &amp; 3</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LIGO/VIRGO not operational</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Consistent Hybrid Scenario</a:t>
            </a:r>
            <a:endParaRPr>
              <a:latin typeface="Arvo"/>
              <a:ea typeface="Arvo"/>
              <a:cs typeface="Arvo"/>
              <a:sym typeface="Arvo"/>
            </a:endParaRPr>
          </a:p>
          <a:p>
            <a:pPr indent="-335915" lvl="0" marL="457200" rtl="0" algn="l">
              <a:spcBef>
                <a:spcPts val="0"/>
              </a:spcBef>
              <a:spcAft>
                <a:spcPts val="0"/>
              </a:spcAft>
              <a:buSzPts val="1690"/>
              <a:buFont typeface="Arvo"/>
              <a:buChar char="•"/>
            </a:pPr>
            <a:r>
              <a:rPr lang="en-US">
                <a:latin typeface="Arvo"/>
                <a:ea typeface="Arvo"/>
                <a:cs typeface="Arvo"/>
                <a:sym typeface="Arvo"/>
              </a:rPr>
              <a:t>Upcoming paper with research </a:t>
            </a:r>
            <a:r>
              <a:rPr lang="en-US">
                <a:latin typeface="Arvo"/>
                <a:ea typeface="Arvo"/>
                <a:cs typeface="Arvo"/>
                <a:sym typeface="Arvo"/>
              </a:rPr>
              <a:t>colleagues</a:t>
            </a:r>
            <a:r>
              <a:rPr lang="en-US">
                <a:latin typeface="Arvo"/>
                <a:ea typeface="Arvo"/>
                <a:cs typeface="Arvo"/>
                <a:sym typeface="Arvo"/>
              </a:rPr>
              <a:t> </a:t>
            </a:r>
            <a:endParaRPr>
              <a:latin typeface="Arvo"/>
              <a:ea typeface="Arvo"/>
              <a:cs typeface="Arvo"/>
              <a:sym typeface="Arvo"/>
            </a:endParaRPr>
          </a:p>
        </p:txBody>
      </p:sp>
      <p:pic>
        <p:nvPicPr>
          <p:cNvPr id="250" name="Google Shape;250;g23e6a2e77cf_0_166"/>
          <p:cNvPicPr preferRelativeResize="0"/>
          <p:nvPr/>
        </p:nvPicPr>
        <p:blipFill>
          <a:blip r:embed="rId3">
            <a:alphaModFix/>
          </a:blip>
          <a:stretch>
            <a:fillRect/>
          </a:stretch>
        </p:blipFill>
        <p:spPr>
          <a:xfrm>
            <a:off x="1349338" y="2726699"/>
            <a:ext cx="6445320" cy="4028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490648d7b0_0_44"/>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57" name="Google Shape;257;g1490648d7b0_0_44"/>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Summary</a:t>
            </a:r>
            <a:endParaRPr/>
          </a:p>
        </p:txBody>
      </p:sp>
      <p:sp>
        <p:nvSpPr>
          <p:cNvPr id="258" name="Google Shape;258;g1490648d7b0_0_44"/>
          <p:cNvSpPr txBox="1"/>
          <p:nvPr>
            <p:ph idx="3" type="body"/>
          </p:nvPr>
        </p:nvSpPr>
        <p:spPr>
          <a:xfrm>
            <a:off x="539750" y="1700808"/>
            <a:ext cx="5544300" cy="3168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Systematic exploration of cosmic GRBs detected by ASIM</a:t>
            </a:r>
            <a:endParaRPr/>
          </a:p>
          <a:p>
            <a:pPr indent="-335915" lvl="0" marL="457200" rtl="0" algn="l">
              <a:spcBef>
                <a:spcPts val="0"/>
              </a:spcBef>
              <a:spcAft>
                <a:spcPts val="0"/>
              </a:spcAft>
              <a:buSzPts val="1690"/>
              <a:buChar char="•"/>
            </a:pPr>
            <a:r>
              <a:rPr lang="en-US"/>
              <a:t>Identified 12 verified bursts (2018-2021)</a:t>
            </a:r>
            <a:endParaRPr/>
          </a:p>
          <a:p>
            <a:pPr indent="-335915" lvl="0" marL="457200" rtl="0" algn="l">
              <a:spcBef>
                <a:spcPts val="0"/>
              </a:spcBef>
              <a:spcAft>
                <a:spcPts val="0"/>
              </a:spcAft>
              <a:buSzPts val="1690"/>
              <a:buChar char="•"/>
            </a:pPr>
            <a:r>
              <a:rPr lang="en-US"/>
              <a:t>Case studies: GRB 210619B and GRB 211211A</a:t>
            </a:r>
            <a:endParaRPr/>
          </a:p>
          <a:p>
            <a:pPr indent="-335915" lvl="0" marL="457200" rtl="0" algn="l">
              <a:spcBef>
                <a:spcPts val="0"/>
              </a:spcBef>
              <a:spcAft>
                <a:spcPts val="0"/>
              </a:spcAft>
              <a:buSzPts val="1690"/>
              <a:buChar char="•"/>
            </a:pPr>
            <a:r>
              <a:rPr lang="en-US"/>
              <a:t>Developed architecture for extracting ASIM spectra</a:t>
            </a:r>
            <a:endParaRPr/>
          </a:p>
          <a:p>
            <a:pPr indent="-335915" lvl="0" marL="457200" rtl="0" algn="l">
              <a:spcBef>
                <a:spcPts val="0"/>
              </a:spcBef>
              <a:spcAft>
                <a:spcPts val="0"/>
              </a:spcAft>
              <a:buSzPts val="1690"/>
              <a:buChar char="•"/>
            </a:pPr>
            <a:r>
              <a:rPr lang="en-US"/>
              <a:t>Joint spectral analysis (ASIM, KW, Fermi)</a:t>
            </a:r>
            <a:endParaRPr/>
          </a:p>
          <a:p>
            <a:pPr indent="-335915" lvl="0" marL="457200" rtl="0" algn="l">
              <a:spcBef>
                <a:spcPts val="0"/>
              </a:spcBef>
              <a:spcAft>
                <a:spcPts val="0"/>
              </a:spcAft>
              <a:buSzPts val="1690"/>
              <a:buChar char="•"/>
            </a:pPr>
            <a:r>
              <a:rPr lang="en-US"/>
              <a:t>Expansion of ASIM's scientific impact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3e6a2e77cf_0_178"/>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65" name="Google Shape;265;g23e6a2e77cf_0_178"/>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Future Work</a:t>
            </a:r>
            <a:endParaRPr/>
          </a:p>
        </p:txBody>
      </p:sp>
      <p:sp>
        <p:nvSpPr>
          <p:cNvPr id="266" name="Google Shape;266;g23e6a2e77cf_0_178"/>
          <p:cNvSpPr txBox="1"/>
          <p:nvPr>
            <p:ph idx="3" type="body"/>
          </p:nvPr>
        </p:nvSpPr>
        <p:spPr>
          <a:xfrm>
            <a:off x="539750" y="1700808"/>
            <a:ext cx="5544300" cy="3168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Enhance response matrices</a:t>
            </a:r>
            <a:endParaRPr/>
          </a:p>
          <a:p>
            <a:pPr indent="-335915" lvl="0" marL="457200" rtl="0" algn="l">
              <a:spcBef>
                <a:spcPts val="0"/>
              </a:spcBef>
              <a:spcAft>
                <a:spcPts val="0"/>
              </a:spcAft>
              <a:buSzPts val="1690"/>
              <a:buChar char="•"/>
            </a:pPr>
            <a:r>
              <a:rPr lang="en-US"/>
              <a:t>Expand analysis (GRB duration, distribution)</a:t>
            </a:r>
            <a:endParaRPr/>
          </a:p>
          <a:p>
            <a:pPr indent="-335915" lvl="0" marL="457200" rtl="0" algn="l">
              <a:spcBef>
                <a:spcPts val="0"/>
              </a:spcBef>
              <a:spcAft>
                <a:spcPts val="0"/>
              </a:spcAft>
              <a:buSzPts val="1690"/>
              <a:buChar char="•"/>
            </a:pPr>
            <a:r>
              <a:rPr lang="en-US"/>
              <a:t>Hypothesis: ASIM detects short, bright, energetic GRBs</a:t>
            </a:r>
            <a:endParaRPr/>
          </a:p>
          <a:p>
            <a:pPr indent="-335915" lvl="0" marL="457200" rtl="0" algn="l">
              <a:spcBef>
                <a:spcPts val="0"/>
              </a:spcBef>
              <a:spcAft>
                <a:spcPts val="0"/>
              </a:spcAft>
              <a:buSzPts val="1690"/>
              <a:buChar char="•"/>
            </a:pPr>
            <a:r>
              <a:rPr lang="en-US"/>
              <a:t>Leverage ASIM's timing capabilities</a:t>
            </a:r>
            <a:endParaRPr/>
          </a:p>
          <a:p>
            <a:pPr indent="0" lvl="0" marL="914400" rtl="0" algn="l">
              <a:spcBef>
                <a:spcPts val="26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3e6a2e77cf_0_189"/>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273" name="Google Shape;273;g23e6a2e77cf_0_189"/>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Upcoming Opportunities </a:t>
            </a:r>
            <a:endParaRPr/>
          </a:p>
        </p:txBody>
      </p:sp>
      <p:sp>
        <p:nvSpPr>
          <p:cNvPr id="274" name="Google Shape;274;g23e6a2e77cf_0_189"/>
          <p:cNvSpPr txBox="1"/>
          <p:nvPr>
            <p:ph idx="3" type="body"/>
          </p:nvPr>
        </p:nvSpPr>
        <p:spPr>
          <a:xfrm>
            <a:off x="539750" y="1700808"/>
            <a:ext cx="5544300" cy="3168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New LIGO-VIRGO GW  observing run (May 2023)</a:t>
            </a:r>
            <a:endParaRPr/>
          </a:p>
          <a:p>
            <a:pPr indent="-335915" lvl="0" marL="457200" rtl="0" algn="l">
              <a:spcBef>
                <a:spcPts val="0"/>
              </a:spcBef>
              <a:spcAft>
                <a:spcPts val="0"/>
              </a:spcAft>
              <a:buSzPts val="1690"/>
              <a:buChar char="•"/>
            </a:pPr>
            <a:r>
              <a:rPr lang="en-US"/>
              <a:t>Future GRB analysis with ASIM expertise</a:t>
            </a:r>
            <a:endParaRPr/>
          </a:p>
          <a:p>
            <a:pPr indent="-335915" lvl="0" marL="457200" rtl="0" algn="l">
              <a:spcBef>
                <a:spcPts val="0"/>
              </a:spcBef>
              <a:spcAft>
                <a:spcPts val="0"/>
              </a:spcAft>
              <a:buSzPts val="1690"/>
              <a:buChar char="•"/>
            </a:pPr>
            <a:r>
              <a:rPr lang="en-US"/>
              <a:t>TOTEM follow-up mission</a:t>
            </a:r>
            <a:endParaRPr/>
          </a:p>
          <a:p>
            <a:pPr indent="-335915" lvl="0" marL="457200" rtl="0" algn="l">
              <a:spcBef>
                <a:spcPts val="0"/>
              </a:spcBef>
              <a:spcAft>
                <a:spcPts val="0"/>
              </a:spcAft>
              <a:buSzPts val="1690"/>
              <a:buChar char="•"/>
            </a:pPr>
            <a:r>
              <a:rPr lang="en-US"/>
              <a:t>Establish GRB data analysis pipeline for TOTEM</a:t>
            </a:r>
            <a:endParaRPr/>
          </a:p>
          <a:p>
            <a:pPr indent="0" lvl="0" marL="0" rtl="0" algn="l">
              <a:spcBef>
                <a:spcPts val="26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g23cf8642db2_0_1"/>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45" name="Google Shape;45;g23cf8642db2_0_1"/>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GRB</a:t>
            </a:r>
            <a:endParaRPr/>
          </a:p>
        </p:txBody>
      </p:sp>
      <p:pic>
        <p:nvPicPr>
          <p:cNvPr descr="This artist’s impression video shows how two tiny but very dense neutron stars merge and explode as a kilonova. Such a very rare event is expected to produce both gravitational waves and a short gamma-ray burst, both of which were observed on 17 August 2017 by LIGO–Virgo and Fermi/INTEGRAL respectively. Subsequent detailed observations with the NASA/ESA Hubble Space Telescope and other telescopes all over the world have confirmed that this object, seen in the galaxy NGC 4993 about 130 million light-years from the Earth, is indeed a kilonova. These objects are the main source of very heavy chemical elements, such as gold and platinum, in the Universe.&#10;&#10;More information and download options: http://www.spacetelescope.org/videos/heic1717b/&#10;&#10;Credit:&#10;ESO/L. Calçada. Music: Johan B. Monell (www.johanmonell.com)" id="46" name="Google Shape;46;g23cf8642db2_0_1" title="Neutron star merger animation ending with kilonova explosion">
            <a:hlinkClick r:id="rId3"/>
          </p:cNvPr>
          <p:cNvPicPr preferRelativeResize="0"/>
          <p:nvPr/>
        </p:nvPicPr>
        <p:blipFill>
          <a:blip r:embed="rId4">
            <a:alphaModFix/>
          </a:blip>
          <a:stretch>
            <a:fillRect/>
          </a:stretch>
        </p:blipFill>
        <p:spPr>
          <a:xfrm>
            <a:off x="55550" y="1589025"/>
            <a:ext cx="8898200" cy="50052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3e6a2e77cf_0_110"/>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pic>
        <p:nvPicPr>
          <p:cNvPr id="281" name="Google Shape;281;g23e6a2e77cf_0_110"/>
          <p:cNvPicPr preferRelativeResize="0"/>
          <p:nvPr/>
        </p:nvPicPr>
        <p:blipFill>
          <a:blip r:embed="rId3">
            <a:alphaModFix/>
          </a:blip>
          <a:stretch>
            <a:fillRect/>
          </a:stretch>
        </p:blipFill>
        <p:spPr>
          <a:xfrm>
            <a:off x="2049288" y="868200"/>
            <a:ext cx="5121625" cy="512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23cf8642db2_0_19"/>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53" name="Google Shape;53;g23cf8642db2_0_19"/>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GRBs</a:t>
            </a:r>
            <a:endParaRPr/>
          </a:p>
        </p:txBody>
      </p:sp>
      <p:pic>
        <p:nvPicPr>
          <p:cNvPr id="54" name="Google Shape;54;g23cf8642db2_0_19"/>
          <p:cNvPicPr preferRelativeResize="0"/>
          <p:nvPr/>
        </p:nvPicPr>
        <p:blipFill>
          <a:blip r:embed="rId3">
            <a:alphaModFix/>
          </a:blip>
          <a:stretch>
            <a:fillRect/>
          </a:stretch>
        </p:blipFill>
        <p:spPr>
          <a:xfrm>
            <a:off x="1304975" y="805225"/>
            <a:ext cx="6052797" cy="60527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23cf8642db2_0_10"/>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pic>
        <p:nvPicPr>
          <p:cNvPr id="61" name="Google Shape;61;g23cf8642db2_0_10"/>
          <p:cNvPicPr preferRelativeResize="0"/>
          <p:nvPr/>
        </p:nvPicPr>
        <p:blipFill>
          <a:blip r:embed="rId3">
            <a:alphaModFix/>
          </a:blip>
          <a:stretch>
            <a:fillRect/>
          </a:stretch>
        </p:blipFill>
        <p:spPr>
          <a:xfrm>
            <a:off x="2019900" y="787300"/>
            <a:ext cx="4616301" cy="5835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3e6a2e77cf_0_82"/>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68" name="Google Shape;68;g23e6a2e77cf_0_82"/>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a:t>History of Gamma-Ray Burst Detection</a:t>
            </a:r>
            <a:endParaRPr/>
          </a:p>
        </p:txBody>
      </p:sp>
      <p:sp>
        <p:nvSpPr>
          <p:cNvPr id="69" name="Google Shape;69;g23e6a2e77cf_0_82"/>
          <p:cNvSpPr txBox="1"/>
          <p:nvPr>
            <p:ph idx="3" type="body"/>
          </p:nvPr>
        </p:nvSpPr>
        <p:spPr>
          <a:xfrm>
            <a:off x="539750" y="1700808"/>
            <a:ext cx="5544300" cy="3168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Vela satellites (1963): Unintentional discovery of GRBs while monitoring nuclear bomb tests</a:t>
            </a:r>
            <a:endParaRPr/>
          </a:p>
          <a:p>
            <a:pPr indent="-335915" lvl="0" marL="457200" rtl="0" algn="l">
              <a:spcBef>
                <a:spcPts val="0"/>
              </a:spcBef>
              <a:spcAft>
                <a:spcPts val="0"/>
              </a:spcAft>
              <a:buSzPts val="1690"/>
              <a:buChar char="•"/>
            </a:pPr>
            <a:r>
              <a:rPr lang="en-US"/>
              <a:t>CGRO/BATSE (1991): Revealed isotropic distribution of GRBs, suggesting extragalactic origins</a:t>
            </a:r>
            <a:endParaRPr/>
          </a:p>
          <a:p>
            <a:pPr indent="-335915" lvl="0" marL="457200" rtl="0" algn="l">
              <a:spcBef>
                <a:spcPts val="0"/>
              </a:spcBef>
              <a:spcAft>
                <a:spcPts val="0"/>
              </a:spcAft>
              <a:buSzPts val="1690"/>
              <a:buChar char="•"/>
            </a:pPr>
            <a:r>
              <a:rPr lang="en-US"/>
              <a:t>BeppoSAX (1996): First to identify X-ray afterglows, enabling GRB localization and host galaxy discovery</a:t>
            </a:r>
            <a:endParaRPr/>
          </a:p>
          <a:p>
            <a:pPr indent="-335915" lvl="0" marL="457200" rtl="0" algn="l">
              <a:spcBef>
                <a:spcPts val="0"/>
              </a:spcBef>
              <a:spcAft>
                <a:spcPts val="0"/>
              </a:spcAft>
              <a:buSzPts val="1690"/>
              <a:buChar char="•"/>
            </a:pPr>
            <a:r>
              <a:rPr lang="en-US"/>
              <a:t>Swift satellite (2004): Rapid detection and follow-up of GRBs, advancing our understanding of these events</a:t>
            </a:r>
            <a:endParaRPr/>
          </a:p>
          <a:p>
            <a:pPr indent="-335915" lvl="0" marL="457200" rtl="0" algn="l">
              <a:spcBef>
                <a:spcPts val="0"/>
              </a:spcBef>
              <a:spcAft>
                <a:spcPts val="0"/>
              </a:spcAft>
              <a:buSzPts val="1690"/>
              <a:buChar char="•"/>
            </a:pPr>
            <a:r>
              <a:rPr lang="en-US"/>
              <a:t>Ongoing research: Detecting one GRB every day, exploring the universe's most energetic and distant phenomena</a:t>
            </a:r>
            <a:endParaRPr/>
          </a:p>
          <a:p>
            <a:pPr indent="-335915" lvl="0" marL="457200" rtl="0" algn="l">
              <a:spcBef>
                <a:spcPts val="0"/>
              </a:spcBef>
              <a:spcAft>
                <a:spcPts val="0"/>
              </a:spcAft>
              <a:buSzPts val="1690"/>
              <a:buChar char="•"/>
            </a:pPr>
            <a:r>
              <a:rPr lang="en-US"/>
              <a:t>More science to be explored</a:t>
            </a:r>
            <a:endParaRPr/>
          </a:p>
        </p:txBody>
      </p:sp>
      <p:pic>
        <p:nvPicPr>
          <p:cNvPr id="70" name="Google Shape;70;g23e6a2e77cf_0_82"/>
          <p:cNvPicPr preferRelativeResize="0"/>
          <p:nvPr/>
        </p:nvPicPr>
        <p:blipFill>
          <a:blip r:embed="rId3">
            <a:alphaModFix/>
          </a:blip>
          <a:stretch>
            <a:fillRect/>
          </a:stretch>
        </p:blipFill>
        <p:spPr>
          <a:xfrm>
            <a:off x="6084050" y="1563875"/>
            <a:ext cx="2755150" cy="3442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23f3400ea45_0_21"/>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pic>
        <p:nvPicPr>
          <p:cNvPr id="77" name="Google Shape;77;g23f3400ea45_0_21"/>
          <p:cNvPicPr preferRelativeResize="0"/>
          <p:nvPr/>
        </p:nvPicPr>
        <p:blipFill>
          <a:blip r:embed="rId3">
            <a:alphaModFix/>
          </a:blip>
          <a:stretch>
            <a:fillRect/>
          </a:stretch>
        </p:blipFill>
        <p:spPr>
          <a:xfrm>
            <a:off x="438100" y="916250"/>
            <a:ext cx="8581274" cy="569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idx="1" type="body"/>
          </p:nvPr>
        </p:nvSpPr>
        <p:spPr>
          <a:xfrm>
            <a:off x="323850" y="188640"/>
            <a:ext cx="5472113" cy="43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660066"/>
              </a:buClr>
              <a:buSzPts val="1200"/>
              <a:buFont typeface="Arvo"/>
              <a:buNone/>
            </a:pPr>
            <a:r>
              <a:t/>
            </a:r>
            <a:endParaRPr/>
          </a:p>
        </p:txBody>
      </p:sp>
      <p:sp>
        <p:nvSpPr>
          <p:cNvPr id="83" name="Google Shape;83;p3"/>
          <p:cNvSpPr txBox="1"/>
          <p:nvPr>
            <p:ph idx="2" type="body"/>
          </p:nvPr>
        </p:nvSpPr>
        <p:spPr>
          <a:xfrm>
            <a:off x="539552" y="1196975"/>
            <a:ext cx="7200900" cy="5032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vo"/>
              <a:buNone/>
            </a:pPr>
            <a:r>
              <a:rPr lang="en-US" sz="2200"/>
              <a:t>Motivation</a:t>
            </a:r>
            <a:endParaRPr sz="2200"/>
          </a:p>
        </p:txBody>
      </p:sp>
      <p:pic>
        <p:nvPicPr>
          <p:cNvPr id="84" name="Google Shape;84;p3" title="comp_GMT026_363A_103NC_E1027_KOREA_JAPAN_NIGHT_v18_SDR_PS_20180907_SDR_4K_HEVC.mov">
            <a:hlinkClick r:id="rId3"/>
          </p:cNvPr>
          <p:cNvPicPr preferRelativeResize="0"/>
          <p:nvPr/>
        </p:nvPicPr>
        <p:blipFill>
          <a:blip r:embed="rId4">
            <a:alphaModFix/>
          </a:blip>
          <a:stretch>
            <a:fillRect/>
          </a:stretch>
        </p:blipFill>
        <p:spPr>
          <a:xfrm>
            <a:off x="-197250" y="1700225"/>
            <a:ext cx="9341251" cy="525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3f3400ea45_0_34"/>
          <p:cNvSpPr txBox="1"/>
          <p:nvPr>
            <p:ph idx="1" type="body"/>
          </p:nvPr>
        </p:nvSpPr>
        <p:spPr>
          <a:xfrm>
            <a:off x="323850" y="188640"/>
            <a:ext cx="5472000" cy="431700"/>
          </a:xfrm>
          <a:prstGeom prst="rect">
            <a:avLst/>
          </a:prstGeom>
        </p:spPr>
        <p:txBody>
          <a:bodyPr anchorCtr="0" anchor="t" bIns="45700" lIns="91425" spcFirstLastPara="1" rIns="91425" wrap="square" tIns="45700">
            <a:noAutofit/>
          </a:bodyPr>
          <a:lstStyle/>
          <a:p>
            <a:pPr indent="0" lvl="0" marL="0" rtl="0" algn="l">
              <a:spcBef>
                <a:spcPts val="240"/>
              </a:spcBef>
              <a:spcAft>
                <a:spcPts val="0"/>
              </a:spcAft>
              <a:buNone/>
            </a:pPr>
            <a:r>
              <a:t/>
            </a:r>
            <a:endParaRPr/>
          </a:p>
        </p:txBody>
      </p:sp>
      <p:sp>
        <p:nvSpPr>
          <p:cNvPr id="91" name="Google Shape;91;g23f3400ea45_0_34"/>
          <p:cNvSpPr txBox="1"/>
          <p:nvPr>
            <p:ph idx="2" type="body"/>
          </p:nvPr>
        </p:nvSpPr>
        <p:spPr>
          <a:xfrm>
            <a:off x="539552" y="1196975"/>
            <a:ext cx="7200900" cy="5031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sz="1500"/>
              <a:t>ASIM and Other Instruments: Detecting and Studying Gamma-Ray Bursts</a:t>
            </a:r>
            <a:endParaRPr sz="1500"/>
          </a:p>
        </p:txBody>
      </p:sp>
      <p:sp>
        <p:nvSpPr>
          <p:cNvPr id="92" name="Google Shape;92;g23f3400ea45_0_34"/>
          <p:cNvSpPr txBox="1"/>
          <p:nvPr>
            <p:ph idx="3" type="body"/>
          </p:nvPr>
        </p:nvSpPr>
        <p:spPr>
          <a:xfrm>
            <a:off x="539750" y="1700808"/>
            <a:ext cx="5544300" cy="3168600"/>
          </a:xfrm>
          <a:prstGeom prst="rect">
            <a:avLst/>
          </a:prstGeom>
        </p:spPr>
        <p:txBody>
          <a:bodyPr anchorCtr="0" anchor="t" bIns="45700" lIns="91425" spcFirstLastPara="1" rIns="91425" wrap="square" tIns="45700">
            <a:noAutofit/>
          </a:bodyPr>
          <a:lstStyle/>
          <a:p>
            <a:pPr indent="-335915" lvl="0" marL="457200" rtl="0" algn="l">
              <a:spcBef>
                <a:spcPts val="260"/>
              </a:spcBef>
              <a:spcAft>
                <a:spcPts val="0"/>
              </a:spcAft>
              <a:buSzPts val="1690"/>
              <a:buChar char="•"/>
            </a:pPr>
            <a:r>
              <a:rPr lang="en-US"/>
              <a:t>ASIM instrument: Studies TLEs and TGFs in Earth's atmosphere</a:t>
            </a:r>
            <a:endParaRPr/>
          </a:p>
          <a:p>
            <a:pPr indent="-335915" lvl="0" marL="457200" rtl="0" algn="l">
              <a:spcBef>
                <a:spcPts val="0"/>
              </a:spcBef>
              <a:spcAft>
                <a:spcPts val="0"/>
              </a:spcAft>
              <a:buSzPts val="1690"/>
              <a:buChar char="•"/>
            </a:pPr>
            <a:r>
              <a:rPr lang="en-US"/>
              <a:t>Components: MXGS (X-rays and gamma rays) and MMIA (lightning and TLE detection)</a:t>
            </a:r>
            <a:endParaRPr/>
          </a:p>
          <a:p>
            <a:pPr indent="-335915" lvl="0" marL="457200" rtl="0" algn="l">
              <a:spcBef>
                <a:spcPts val="0"/>
              </a:spcBef>
              <a:spcAft>
                <a:spcPts val="0"/>
              </a:spcAft>
              <a:buSzPts val="1690"/>
              <a:buChar char="•"/>
            </a:pPr>
            <a:r>
              <a:rPr lang="en-US"/>
              <a:t>TGFs are very localized events → GRBs</a:t>
            </a:r>
            <a:endParaRPr/>
          </a:p>
          <a:p>
            <a:pPr indent="-335915" lvl="0" marL="457200" rtl="0" algn="l">
              <a:spcBef>
                <a:spcPts val="0"/>
              </a:spcBef>
              <a:spcAft>
                <a:spcPts val="0"/>
              </a:spcAft>
              <a:buSzPts val="1690"/>
              <a:buChar char="•"/>
            </a:pPr>
            <a:r>
              <a:rPr lang="en-US"/>
              <a:t>Konus-WIND: Gamma-ray burst detector since 1994</a:t>
            </a:r>
            <a:endParaRPr/>
          </a:p>
          <a:p>
            <a:pPr indent="-335915" lvl="0" marL="457200" rtl="0" algn="l">
              <a:spcBef>
                <a:spcPts val="0"/>
              </a:spcBef>
              <a:spcAft>
                <a:spcPts val="0"/>
              </a:spcAft>
              <a:buSzPts val="1690"/>
              <a:buChar char="•"/>
            </a:pPr>
            <a:r>
              <a:rPr lang="en-US"/>
              <a:t>Fermi Gamma-ray Space Telescope: Detects GRBs since 2008</a:t>
            </a:r>
            <a:endParaRPr/>
          </a:p>
          <a:p>
            <a:pPr indent="-335915" lvl="0" marL="457200" rtl="0" algn="l">
              <a:spcBef>
                <a:spcPts val="0"/>
              </a:spcBef>
              <a:spcAft>
                <a:spcPts val="0"/>
              </a:spcAft>
              <a:buSzPts val="1690"/>
              <a:buChar char="•"/>
            </a:pPr>
            <a:r>
              <a:rPr lang="en-US"/>
              <a:t>ASIM's unique location: International Space Station (ISS) for high precision and accuracy</a:t>
            </a:r>
            <a:endParaRPr/>
          </a:p>
          <a:p>
            <a:pPr indent="-335915" lvl="0" marL="457200" rtl="0" algn="l">
              <a:spcBef>
                <a:spcPts val="0"/>
              </a:spcBef>
              <a:spcAft>
                <a:spcPts val="0"/>
              </a:spcAft>
              <a:buSzPts val="1690"/>
              <a:buChar char="•"/>
            </a:pPr>
            <a:r>
              <a:rPr lang="en-US"/>
              <a:t>ASIM detections: GRBs and magnetar flare (GRB 200415A)</a:t>
            </a:r>
            <a:endParaRPr/>
          </a:p>
          <a:p>
            <a:pPr indent="-335915" lvl="0" marL="457200" rtl="0" algn="l">
              <a:spcBef>
                <a:spcPts val="0"/>
              </a:spcBef>
              <a:spcAft>
                <a:spcPts val="0"/>
              </a:spcAft>
              <a:buSzPts val="1690"/>
              <a:buChar char="•"/>
            </a:pPr>
            <a:r>
              <a:rPr lang="en-US"/>
              <a:t>Rapid detection: Captures events missed by other instruments</a:t>
            </a:r>
            <a:endParaRPr/>
          </a:p>
          <a:p>
            <a:pPr indent="-335915" lvl="0" marL="457200" rtl="0" algn="l">
              <a:spcBef>
                <a:spcPts val="0"/>
              </a:spcBef>
              <a:spcAft>
                <a:spcPts val="0"/>
              </a:spcAft>
              <a:buSzPts val="1690"/>
              <a:buChar char="•"/>
            </a:pPr>
            <a:r>
              <a:rPr lang="en-US"/>
              <a:t>Valuable insights: Improves understanding of GRBs and the universe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2013-11-05T17:05:50Z</dcterms:created>
  <dc:creator>kavitha becker</dc:creator>
</cp:coreProperties>
</file>